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3"/>
  </p:notesMasterIdLst>
  <p:sldIdLst>
    <p:sldId id="256" r:id="rId2"/>
    <p:sldId id="257" r:id="rId3"/>
    <p:sldId id="258" r:id="rId4"/>
    <p:sldId id="31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2" r:id="rId56"/>
    <p:sldId id="311" r:id="rId57"/>
    <p:sldId id="304" r:id="rId58"/>
    <p:sldId id="313" r:id="rId59"/>
    <p:sldId id="314" r:id="rId60"/>
    <p:sldId id="315" r:id="rId61"/>
    <p:sldId id="317" r:id="rId62"/>
    <p:sldId id="319" r:id="rId63"/>
    <p:sldId id="318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259" r:id="rId72"/>
  </p:sldIdLst>
  <p:sldSz cx="12192000" cy="6858000"/>
  <p:notesSz cx="6858000" cy="9144000"/>
  <p:embeddedFontLst>
    <p:embeddedFont>
      <p:font typeface="Montserrat" panose="000005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EDF98D-CB5A-A955-E557-3942226359A5}" v="2066" dt="2026-01-06T20:22:51.264"/>
    <p1510:client id="{F0E10A9E-CC7D-0657-2AE5-5E2379B4A13C}" v="1864" dt="2026-01-06T20:44:22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f7921de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f7921de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6000"/>
              <a:buFont typeface="Montserrat SemiBold"/>
              <a:buNone/>
              <a:defRPr sz="6000" i="0" u="none" strike="noStrike" cap="none">
                <a:solidFill>
                  <a:srgbClr val="0058C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 Alt">
  <p:cSld name="1_Two Content Al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NOG Slide Template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 Alt">
  <p:cSld name="1_Title Only Al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656216" y="6217920"/>
            <a:ext cx="2022438" cy="494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656216" y="6217920"/>
            <a:ext cx="2022300" cy="49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475" y="-86975"/>
            <a:ext cx="12316680" cy="69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Alt">
  <p:cSld name="1_Blank Al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656216" y="6217920"/>
            <a:ext cx="2022438" cy="4948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ontserrat SemiBold"/>
              <a:buNone/>
              <a:defRPr sz="600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Alt">
  <p:cSld name="1_Title Slide Al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6000"/>
              <a:buFont typeface="Montserrat SemiBold"/>
              <a:buNone/>
              <a:defRPr sz="6000" i="0" u="none" strike="noStrike" cap="none">
                <a:solidFill>
                  <a:srgbClr val="0058C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Alt">
  <p:cSld name="Title and Content Al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6000"/>
              <a:buNone/>
              <a:defRPr sz="60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 i="0" u="none" strike="noStrike" cap="none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 Alt">
  <p:cSld name="1_Section Header Al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77129" y="-1"/>
            <a:ext cx="5114871" cy="195713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6000"/>
              <a:buNone/>
              <a:defRPr sz="60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  <a:defRPr sz="4400" i="0" u="none" strike="noStrike" cap="none">
                <a:solidFill>
                  <a:srgbClr val="0058C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Font typeface="Montserrat SemiBold"/>
              <a:buNone/>
              <a:defRPr sz="4400" i="0" u="none" strike="noStrike" cap="none">
                <a:solidFill>
                  <a:srgbClr val="0058C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8200" y="6176975"/>
            <a:ext cx="1803400" cy="365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api_reference/community/document_loaders.html" TargetMode="External"/><Relationship Id="rId2" Type="http://schemas.openxmlformats.org/officeDocument/2006/relationships/hyperlink" Target="https://python.langchain.com/docs/integrations/document_loaders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rag-from-scratch/blob/main/rag_from_scratch_5_to_9.ipynb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/blob/master/cookbook/rag_fusion.ipynb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mateyournetwork/NANON96_Workshop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rag-from-scratch/blob/main/rag_from_scratch_5_to_9.ipynb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18059v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1.18059v1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arxiv.org/html/2401.18059v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8.1471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403.10131v1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echcommunity.microsoft.com/t5/ai-ai-platform-blog/raft-a-new-way-to-teach-llms-to-be-better-at-rag/ba-p/4084674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utomateyournetwork/Packet_TAG" TargetMode="External"/><Relationship Id="rId3" Type="http://schemas.openxmlformats.org/officeDocument/2006/relationships/hyperlink" Target="https://github.com/automateyournetwork/packet_buddy" TargetMode="External"/><Relationship Id="rId7" Type="http://schemas.openxmlformats.org/officeDocument/2006/relationships/hyperlink" Target="https://github.com/automateyournetwork/packet_graph" TargetMode="External"/><Relationship Id="rId2" Type="http://schemas.openxmlformats.org/officeDocument/2006/relationships/hyperlink" Target="https://github.com/automateyournetwork/Document_Buddy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utomateyournetwork/Document_graphRAG" TargetMode="External"/><Relationship Id="rId5" Type="http://schemas.openxmlformats.org/officeDocument/2006/relationships/hyperlink" Target="https://github.com/automateyournetwork/packet_raptor" TargetMode="External"/><Relationship Id="rId4" Type="http://schemas.openxmlformats.org/officeDocument/2006/relationships/hyperlink" Target="https://github.com/automateyournetwork/Document_RAPT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mateyournetwork/NANON96_Workshop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Augmenting Network Automation with AI: </a:t>
            </a:r>
            <a:br>
              <a:rPr lang="en-US" dirty="0"/>
            </a:br>
            <a:r>
              <a:rPr lang="en-US" dirty="0"/>
              <a:t>From RAG to MCP</a:t>
            </a:r>
            <a:endParaRPr dirty="0"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06-JAN-2026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301E3-7E1D-C9C5-C244-BDBB3E2D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03D24A-B855-4BAD-619D-67301A36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1.5 - Retrieval Approaches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6A48D-FE7F-6E47-A07C-5A2088AF8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leap in capability with large language models able to retrieve and reason over external data. Systems began to offer contextual responses grounded in current or proprietary knowledge.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Characteristics: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Combines LLMs with external data sources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Supports context-aware Q&amp;A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Introduces knowledge grounding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Still linear, not autonomous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4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535F3-7D93-A013-9EE0-857488F9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1FC581-6A26-B9F9-1E9E-573CA48C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2.0 - </a:t>
            </a:r>
            <a:r>
              <a:rPr lang="en-US" dirty="0" err="1"/>
              <a:t>ReACT</a:t>
            </a:r>
            <a:r>
              <a:rPr lang="en-US" dirty="0"/>
              <a:t> Agents (Agentic AI)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D1B8E-1B6C-CE3A-59FF-9D654E35C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emergence of autonomous, goal-driven agents capable of planning, reasoning, and taking actions across multiple tools. Systems evolve from stateless prompts to stateful workflows.</a:t>
            </a:r>
            <a:br>
              <a:rPr lang="en-US" sz="2400" dirty="0"/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Characteristics:</a:t>
            </a:r>
            <a:endParaRPr lang="en-US" sz="2400" dirty="0">
              <a:solidFill>
                <a:schemeClr val="tx1"/>
              </a:solidFill>
            </a:endParaRP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Task orchestration and tool use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Memory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chemeClr val="tx1"/>
                </a:solidFill>
              </a:rPr>
              <a:t>planning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Multi-step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reasoning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Autonomous</a:t>
            </a:r>
            <a:r>
              <a:rPr lang="en-US" sz="2400" dirty="0">
                <a:solidFill>
                  <a:schemeClr val="tx1"/>
                </a:solidFill>
              </a:rPr>
              <a:t> execution across APIs, files, and platforms</a:t>
            </a:r>
            <a:br>
              <a:rPr lang="en-US" dirty="0"/>
            </a:b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2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78B9-9568-ECF2-7DBC-6C7CEB0F3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7788AA-CDAC-098D-103B-24728D42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6 Steps of 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402340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3A98D-0047-CC58-D40D-EB24834C4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_connection_diagram">
            <a:extLst>
              <a:ext uri="{FF2B5EF4-FFF2-40B4-BE49-F238E27FC236}">
                <a16:creationId xmlns:a16="http://schemas.microsoft.com/office/drawing/2014/main" id="{CAD39D28-E42C-0B9B-0878-14685658A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" y="1350818"/>
            <a:ext cx="12013622" cy="41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4F855-F0D6-AD8B-32BD-4FC7F606A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647A0-4703-3B7E-939B-8B3FED88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1 - Source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AA058-BE0F-8DFD-BFF1-3ECE638AB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source of the external knowledge you want to augment the generation of output. </a:t>
            </a:r>
          </a:p>
          <a:p>
            <a:pPr marL="5080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High level categories: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Webpages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PDFs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Cloud</a:t>
            </a:r>
            <a:r>
              <a:rPr lang="en-US" sz="2400" dirty="0">
                <a:solidFill>
                  <a:schemeClr val="tx1"/>
                </a:solidFill>
              </a:rPr>
              <a:t> Providers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/>
              <a:buChar char="o"/>
            </a:pPr>
            <a:r>
              <a:rPr lang="en-US" sz="2400" dirty="0">
                <a:solidFill>
                  <a:schemeClr val="tx1"/>
                </a:solidFill>
              </a:rPr>
              <a:t>Social </a:t>
            </a:r>
            <a:r>
              <a:rPr lang="en-US" dirty="0">
                <a:solidFill>
                  <a:schemeClr val="tx1"/>
                </a:solidFill>
              </a:rPr>
              <a:t>Platforms</a:t>
            </a:r>
          </a:p>
          <a:p>
            <a:pPr lvl="1"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Messaging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Services</a:t>
            </a:r>
          </a:p>
          <a:p>
            <a:pPr lvl="1"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Productivity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Tools</a:t>
            </a:r>
          </a:p>
          <a:p>
            <a:pPr lvl="1"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Common</a:t>
            </a:r>
            <a:r>
              <a:rPr lang="en-US" sz="2400" dirty="0">
                <a:solidFill>
                  <a:schemeClr val="tx1"/>
                </a:solidFill>
              </a:rPr>
              <a:t> File Types</a:t>
            </a:r>
            <a:br>
              <a:rPr lang="en-US" dirty="0"/>
            </a:b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3260-A391-80B2-E79F-28841B4FD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74680-6AD6-94F9-72FF-A842D039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2 - 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C6206-43FF-A31F-42AB-5D3AB8577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400">
                <a:solidFill>
                  <a:schemeClr val="tx1"/>
                </a:solidFill>
              </a:rPr>
              <a:t>Once you have a source you need to find the appropriate loader. Sample code to load a JSON file:</a:t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from </a:t>
            </a:r>
            <a:r>
              <a:rPr lang="en-US" sz="1400" err="1">
                <a:solidFill>
                  <a:schemeClr val="tx1"/>
                </a:solidFill>
              </a:rPr>
              <a:t>langchain_community.document_loaders</a:t>
            </a:r>
            <a:r>
              <a:rPr lang="en-US" sz="1400" dirty="0">
                <a:solidFill>
                  <a:schemeClr val="tx1"/>
                </a:solidFill>
              </a:rPr>
              <a:t> import JSONLoader</a:t>
            </a:r>
            <a:endParaRPr lang="en-US" dirty="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file_path</a:t>
            </a:r>
            <a:r>
              <a:rPr lang="en-US" sz="1400" dirty="0">
                <a:solidFill>
                  <a:schemeClr val="tx1"/>
                </a:solidFill>
              </a:rPr>
              <a:t>='./</a:t>
            </a:r>
            <a:r>
              <a:rPr lang="en-US" sz="1400" dirty="0" err="1">
                <a:solidFill>
                  <a:schemeClr val="tx1"/>
                </a:solidFill>
              </a:rPr>
              <a:t>sample.json</a:t>
            </a:r>
            <a:r>
              <a:rPr lang="en-US" sz="1400" dirty="0">
                <a:solidFill>
                  <a:schemeClr val="tx1"/>
                </a:solidFill>
              </a:rPr>
              <a:t>'</a:t>
            </a:r>
            <a:br>
              <a:rPr lang="en-US" sz="1400" dirty="0">
                <a:solidFill>
                  <a:schemeClr val="tx1"/>
                </a:solidFill>
              </a:rPr>
            </a:br>
            <a:br>
              <a:rPr lang="en-US" dirty="0"/>
            </a:br>
            <a:r>
              <a:rPr lang="en-US" sz="1400" dirty="0">
                <a:solidFill>
                  <a:schemeClr val="tx1"/>
                </a:solidFill>
              </a:rPr>
              <a:t>loader = </a:t>
            </a:r>
            <a:r>
              <a:rPr lang="en-US" sz="1400" dirty="0" err="1">
                <a:solidFill>
                  <a:schemeClr val="tx1"/>
                </a:solidFill>
              </a:rPr>
              <a:t>JSONLoader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         </a:t>
            </a:r>
            <a:r>
              <a:rPr lang="en-US" sz="1400" dirty="0" err="1">
                <a:solidFill>
                  <a:schemeClr val="tx1"/>
                </a:solidFill>
              </a:rPr>
              <a:t>file_path</a:t>
            </a:r>
            <a:r>
              <a:rPr lang="en-US" sz="1400" dirty="0">
                <a:solidFill>
                  <a:schemeClr val="tx1"/>
                </a:solidFill>
              </a:rPr>
              <a:t>=</a:t>
            </a:r>
            <a:r>
              <a:rPr lang="en-US" sz="1400" dirty="0" err="1">
                <a:solidFill>
                  <a:schemeClr val="tx1"/>
                </a:solidFill>
              </a:rPr>
              <a:t>file_path</a:t>
            </a:r>
            <a:r>
              <a:rPr lang="en-US" sz="1400" dirty="0">
                <a:solidFill>
                  <a:schemeClr val="tx1"/>
                </a:solidFill>
              </a:rPr>
              <a:t>,</a:t>
            </a: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         </a:t>
            </a:r>
            <a:r>
              <a:rPr lang="en-US" sz="1400" dirty="0" err="1">
                <a:solidFill>
                  <a:schemeClr val="tx1"/>
                </a:solidFill>
              </a:rPr>
              <a:t>jq_schema</a:t>
            </a:r>
            <a:r>
              <a:rPr lang="en-US" sz="1400" dirty="0">
                <a:solidFill>
                  <a:schemeClr val="tx1"/>
                </a:solidFill>
              </a:rPr>
              <a:t>='.quiz',</a:t>
            </a: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         </a:t>
            </a:r>
            <a:r>
              <a:rPr lang="en-US" sz="1400" dirty="0" err="1">
                <a:solidFill>
                  <a:schemeClr val="tx1"/>
                </a:solidFill>
              </a:rPr>
              <a:t>text_content</a:t>
            </a:r>
            <a:r>
              <a:rPr lang="en-US" sz="1400" dirty="0">
                <a:solidFill>
                  <a:schemeClr val="tx1"/>
                </a:solidFill>
              </a:rPr>
              <a:t>=False)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docs = </a:t>
            </a:r>
            <a:r>
              <a:rPr lang="en-US" sz="1400" dirty="0" err="1">
                <a:solidFill>
                  <a:schemeClr val="tx1"/>
                </a:solidFill>
              </a:rPr>
              <a:t>loader.load</a:t>
            </a:r>
            <a:r>
              <a:rPr lang="en-US" sz="1400" dirty="0">
                <a:solidFill>
                  <a:schemeClr val="tx1"/>
                </a:solidFill>
              </a:rPr>
              <a:t>()</a:t>
            </a: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print(docs[0].</a:t>
            </a:r>
            <a:r>
              <a:rPr lang="en-US" sz="1400" dirty="0" err="1">
                <a:solidFill>
                  <a:schemeClr val="tx1"/>
                </a:solidFill>
              </a:rPr>
              <a:t>page_content</a:t>
            </a:r>
            <a:r>
              <a:rPr lang="en-US" sz="1400" dirty="0">
                <a:solidFill>
                  <a:schemeClr val="tx1"/>
                </a:solidFill>
              </a:rPr>
              <a:t>[:100])</a:t>
            </a: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print(docs[0].metadata)</a:t>
            </a:r>
            <a:br>
              <a:rPr lang="en-US" dirty="0"/>
            </a:br>
            <a:br>
              <a:rPr lang="en-US" dirty="0"/>
            </a:b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For all loaders: </a:t>
            </a:r>
            <a:b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1400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Document loaders | 🦜️🔗 LangChain</a:t>
            </a:r>
            <a:r>
              <a:rPr lang="en-US" sz="1400" dirty="0">
                <a:latin typeface="Calibri"/>
                <a:ea typeface="Calibri"/>
                <a:cs typeface="Calibri"/>
              </a:rPr>
              <a:t> 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0097A7"/>
                </a:solidFill>
                <a:latin typeface="Arial"/>
                <a:cs typeface="Arial"/>
                <a:hlinkClick r:id="rId3"/>
              </a:rPr>
              <a:t>document_loaders — 🦜🔗 LangChain documentation</a:t>
            </a:r>
            <a:endParaRPr lang="en-US"/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8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0D50-9ADA-B236-4860-C733EBFEA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F343CF-ABAA-7AE3-8450-213244E5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Split (Transform)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9A168-309B-0D9B-8E22-7D01B0066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300" dirty="0">
                <a:solidFill>
                  <a:schemeClr val="tx1"/>
                </a:solidFill>
              </a:rPr>
              <a:t>A </a:t>
            </a:r>
            <a:r>
              <a:rPr lang="en-US" sz="1300" b="1" dirty="0">
                <a:solidFill>
                  <a:schemeClr val="tx1"/>
                </a:solidFill>
              </a:rPr>
              <a:t>semantic splitter</a:t>
            </a:r>
            <a:r>
              <a:rPr lang="en-US" sz="1300" dirty="0">
                <a:solidFill>
                  <a:schemeClr val="tx1"/>
                </a:solidFill>
              </a:rPr>
              <a:t> breaks text into chunks </a:t>
            </a:r>
            <a:r>
              <a:rPr lang="en-US" sz="1300" b="1" dirty="0">
                <a:solidFill>
                  <a:schemeClr val="tx1"/>
                </a:solidFill>
              </a:rPr>
              <a:t>based on meaning</a:t>
            </a:r>
            <a:r>
              <a:rPr lang="en-US" sz="1300" dirty="0">
                <a:solidFill>
                  <a:schemeClr val="tx1"/>
                </a:solidFill>
              </a:rPr>
              <a:t>, not just size or structure. It uses LLMs or embeddings to find natural boundaries—like a shift in topic, tone, or idea—rather than blindly splitting by paragraphs, headers, or token limits.</a:t>
            </a:r>
          </a:p>
          <a:p>
            <a:pPr>
              <a:buNone/>
            </a:pPr>
            <a:r>
              <a:rPr lang="en-US" sz="1300" dirty="0">
                <a:solidFill>
                  <a:schemeClr val="tx1"/>
                </a:solidFill>
              </a:rPr>
              <a:t>📘 </a:t>
            </a:r>
            <a:r>
              <a:rPr lang="en-US" sz="1300" b="1" dirty="0">
                <a:solidFill>
                  <a:schemeClr val="tx1"/>
                </a:solidFill>
              </a:rPr>
              <a:t>Example: Network Engineering Manual</a:t>
            </a: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300" dirty="0">
                <a:solidFill>
                  <a:schemeClr val="tx1"/>
                </a:solidFill>
              </a:rPr>
              <a:t>Imagine you're using RAG on a 50-page Cisco IOS XE config guide.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300" b="1" dirty="0">
                <a:solidFill>
                  <a:schemeClr val="tx1"/>
                </a:solidFill>
                <a:cs typeface="Arial"/>
              </a:rPr>
              <a:t>Naive splitter:</a:t>
            </a:r>
            <a:r>
              <a:rPr lang="en-US" sz="1300" dirty="0">
                <a:solidFill>
                  <a:schemeClr val="tx1"/>
                </a:solidFill>
                <a:cs typeface="Arial"/>
              </a:rPr>
              <a:t> Splits every 500 tokens. This might:</a:t>
            </a:r>
          </a:p>
          <a:p>
            <a:pPr marL="1200150" lvl="1" indent="-285750"/>
            <a:r>
              <a:rPr lang="en-US" sz="1300" dirty="0">
                <a:solidFill>
                  <a:schemeClr val="tx1"/>
                </a:solidFill>
              </a:rPr>
              <a:t>Split a show </a:t>
            </a:r>
            <a:r>
              <a:rPr lang="en-US" sz="1300" dirty="0" err="1">
                <a:solidFill>
                  <a:schemeClr val="tx1"/>
                </a:solidFill>
              </a:rPr>
              <a:t>ip</a:t>
            </a:r>
            <a:r>
              <a:rPr lang="en-US" sz="1300" dirty="0">
                <a:solidFill>
                  <a:schemeClr val="tx1"/>
                </a:solidFill>
              </a:rPr>
              <a:t> interface brief explanation halfway.</a:t>
            </a:r>
          </a:p>
          <a:p>
            <a:pPr marL="1200150" lvl="1" indent="-285750"/>
            <a:r>
              <a:rPr lang="en-US" sz="1300" dirty="0">
                <a:solidFill>
                  <a:schemeClr val="tx1"/>
                </a:solidFill>
              </a:rPr>
              <a:t>Mix unrelated topics like BGP and EIGRP in the same chunk.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300" b="1" dirty="0">
                <a:solidFill>
                  <a:schemeClr val="tx1"/>
                </a:solidFill>
                <a:cs typeface="Arial"/>
              </a:rPr>
              <a:t>Semantic splitter:</a:t>
            </a:r>
            <a:r>
              <a:rPr lang="en-US" sz="1300" dirty="0">
                <a:solidFill>
                  <a:schemeClr val="tx1"/>
                </a:solidFill>
                <a:cs typeface="Arial"/>
              </a:rPr>
              <a:t> Analyzes where the </a:t>
            </a:r>
            <a:r>
              <a:rPr lang="en-US" sz="1300" b="1" dirty="0">
                <a:solidFill>
                  <a:schemeClr val="tx1"/>
                </a:solidFill>
                <a:cs typeface="Arial"/>
              </a:rPr>
              <a:t>concept changes</a:t>
            </a:r>
            <a:r>
              <a:rPr lang="en-US" sz="1300" dirty="0">
                <a:solidFill>
                  <a:schemeClr val="tx1"/>
                </a:solidFill>
                <a:cs typeface="Arial"/>
              </a:rPr>
              <a:t> and chunks accordingly:</a:t>
            </a:r>
            <a:endParaRPr lang="en-US" dirty="0">
              <a:solidFill>
                <a:schemeClr val="tx1"/>
              </a:solidFill>
            </a:endParaRPr>
          </a:p>
          <a:p>
            <a:pPr marL="1200150" lvl="1" indent="-285750"/>
            <a:r>
              <a:rPr lang="en-US" sz="1300" dirty="0">
                <a:solidFill>
                  <a:schemeClr val="tx1"/>
                </a:solidFill>
                <a:cs typeface="Arial"/>
              </a:rPr>
              <a:t>One chunk for show </a:t>
            </a:r>
            <a:r>
              <a:rPr lang="en-US" sz="1300" dirty="0" err="1">
                <a:solidFill>
                  <a:schemeClr val="tx1"/>
                </a:solidFill>
                <a:cs typeface="Arial"/>
              </a:rPr>
              <a:t>ip</a:t>
            </a:r>
            <a:r>
              <a:rPr lang="en-US" sz="1300" dirty="0">
                <a:solidFill>
                  <a:schemeClr val="tx1"/>
                </a:solidFill>
                <a:cs typeface="Arial"/>
              </a:rPr>
              <a:t> interface brief</a:t>
            </a:r>
            <a:endParaRPr lang="en-US" dirty="0">
              <a:solidFill>
                <a:schemeClr val="tx1"/>
              </a:solidFill>
            </a:endParaRPr>
          </a:p>
          <a:p>
            <a:pPr marL="1200150" lvl="1" indent="-285750"/>
            <a:r>
              <a:rPr lang="en-US" sz="1300" dirty="0">
                <a:solidFill>
                  <a:schemeClr val="tx1"/>
                </a:solidFill>
                <a:cs typeface="Arial"/>
              </a:rPr>
              <a:t>Another for configure static routing</a:t>
            </a:r>
            <a:endParaRPr lang="en-US" dirty="0">
              <a:solidFill>
                <a:schemeClr val="tx1"/>
              </a:solidFill>
            </a:endParaRPr>
          </a:p>
          <a:p>
            <a:pPr marL="1200150" lvl="1" indent="-285750"/>
            <a:r>
              <a:rPr lang="en-US" sz="1300" dirty="0">
                <a:solidFill>
                  <a:schemeClr val="tx1"/>
                </a:solidFill>
                <a:cs typeface="Arial"/>
              </a:rPr>
              <a:t>Another for EIGRP authentication</a:t>
            </a:r>
            <a:br>
              <a:rPr lang="en-US" dirty="0"/>
            </a:br>
            <a:endParaRPr lang="en-US" sz="1300">
              <a:solidFill>
                <a:schemeClr val="tx1"/>
              </a:solidFill>
              <a:cs typeface="Arial"/>
            </a:endParaRPr>
          </a:p>
          <a:p>
            <a:pPr lvl="1" indent="0">
              <a:buNone/>
            </a:pPr>
            <a:r>
              <a:rPr lang="en-US" sz="1700" dirty="0">
                <a:solidFill>
                  <a:schemeClr val="tx1"/>
                </a:solidFill>
                <a:cs typeface="Arial"/>
              </a:rPr>
              <a:t>This ensures each chunk is </a:t>
            </a:r>
            <a:r>
              <a:rPr lang="en-US" sz="1700" b="1" dirty="0">
                <a:solidFill>
                  <a:schemeClr val="tx1"/>
                </a:solidFill>
                <a:cs typeface="Arial"/>
              </a:rPr>
              <a:t>coherent</a:t>
            </a:r>
            <a:r>
              <a:rPr lang="en-US" sz="1700" dirty="0">
                <a:solidFill>
                  <a:schemeClr val="tx1"/>
                </a:solidFill>
                <a:cs typeface="Arial"/>
              </a:rPr>
              <a:t>, </a:t>
            </a:r>
            <a:r>
              <a:rPr lang="en-US" sz="1700" b="1" dirty="0">
                <a:solidFill>
                  <a:schemeClr val="tx1"/>
                </a:solidFill>
                <a:cs typeface="Arial"/>
              </a:rPr>
              <a:t>self-contained</a:t>
            </a:r>
            <a:r>
              <a:rPr lang="en-US" sz="1700" dirty="0">
                <a:solidFill>
                  <a:schemeClr val="tx1"/>
                </a:solidFill>
                <a:cs typeface="Arial"/>
              </a:rPr>
              <a:t>, and </a:t>
            </a:r>
            <a:r>
              <a:rPr lang="en-US" sz="1700" b="1" dirty="0">
                <a:solidFill>
                  <a:schemeClr val="tx1"/>
                </a:solidFill>
                <a:cs typeface="Arial"/>
              </a:rPr>
              <a:t>relevant to a single question</a:t>
            </a:r>
            <a:r>
              <a:rPr lang="en-US" sz="1700" dirty="0">
                <a:solidFill>
                  <a:schemeClr val="tx1"/>
                </a:solidFill>
                <a:cs typeface="Arial"/>
              </a:rPr>
              <a:t>.</a:t>
            </a:r>
            <a:endParaRPr lang="en-US">
              <a:solidFill>
                <a:schemeClr val="tx1"/>
              </a:solidFill>
            </a:endParaRPr>
          </a:p>
          <a:p>
            <a:pPr marL="5080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1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7B51E-8AC3-54C0-96E0-B2A34F2EF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6DE0F5-4253-E841-FAD4-F49B8D58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– Split (Transform)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AE15A-8BF1-AC41-657C-23A8729F3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300">
                <a:solidFill>
                  <a:schemeClr val="tx1"/>
                </a:solidFill>
              </a:rPr>
              <a:t>A note on splitting - we are entering a bit of a recursive inception like dependency on Artificial Intelligence models being used to improve the outcomes from further models downstream 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300" dirty="0">
                <a:solidFill>
                  <a:schemeClr val="tx1"/>
                </a:solidFill>
              </a:rPr>
              <a:t>To wit; an </a:t>
            </a:r>
            <a:r>
              <a:rPr lang="en-US" sz="1300" i="1" dirty="0">
                <a:solidFill>
                  <a:schemeClr val="tx1"/>
                </a:solidFill>
              </a:rPr>
              <a:t>embeddings model</a:t>
            </a:r>
            <a:r>
              <a:rPr lang="en-US" sz="1300" dirty="0">
                <a:solidFill>
                  <a:schemeClr val="tx1"/>
                </a:solidFill>
              </a:rPr>
              <a:t> is used to semantically chunk the data that is then transformed with an </a:t>
            </a:r>
            <a:r>
              <a:rPr lang="en-US" sz="1300" i="1" dirty="0">
                <a:solidFill>
                  <a:schemeClr val="tx1"/>
                </a:solidFill>
              </a:rPr>
              <a:t>embeddings model</a:t>
            </a:r>
            <a:r>
              <a:rPr lang="en-US" sz="1300" dirty="0">
                <a:solidFill>
                  <a:schemeClr val="tx1"/>
                </a:solidFill>
              </a:rPr>
              <a:t> into vectors (embeddings) (next step) and then a </a:t>
            </a:r>
            <a:r>
              <a:rPr lang="en-US" sz="1300" i="1" dirty="0">
                <a:solidFill>
                  <a:schemeClr val="tx1"/>
                </a:solidFill>
              </a:rPr>
              <a:t>large language model </a:t>
            </a:r>
            <a:r>
              <a:rPr lang="en-US" sz="1300" dirty="0">
                <a:solidFill>
                  <a:schemeClr val="tx1"/>
                </a:solidFill>
              </a:rPr>
              <a:t>can perform semantic lookups from the user prompt against the vectors (embeddings) (to be explained later) </a:t>
            </a:r>
            <a:endParaRPr lang="en-US" sz="130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1300" dirty="0">
                <a:solidFill>
                  <a:schemeClr val="tx1"/>
                </a:solidFill>
              </a:rPr>
              <a:t>Idea being its turtles all the way down .. use AI to help AI outcomes </a:t>
            </a:r>
            <a:endParaRPr lang="en-US" sz="1300">
              <a:solidFill>
                <a:schemeClr val="tx1"/>
              </a:solidFill>
            </a:endParaRPr>
          </a:p>
          <a:p>
            <a:pPr>
              <a:buNone/>
            </a:pPr>
            <a:br>
              <a:rPr lang="en-US" dirty="0"/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82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70D82-7770-98EA-2316-FCF20510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25513-87F3-CA4A-32E7-A644A9C8E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– Embed (Vectors)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65125-E095-C39B-259E-9ECAE5481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Embedding models transform human language into a format that machines can understand and compare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with speed and accuracy. These models take text as </a:t>
            </a:r>
            <a:r>
              <a:rPr lang="en-US" sz="2000" dirty="0">
                <a:solidFill>
                  <a:schemeClr val="tx1"/>
                </a:solidFill>
              </a:rPr>
              <a:t>input and produce a fixed-length array of numbers, a numerical fingerprint of the text's semantic meaning.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Embeddings allow search system </a:t>
            </a:r>
            <a:r>
              <a:rPr lang="en-US" sz="2000" dirty="0">
                <a:solidFill>
                  <a:schemeClr val="tx1"/>
                </a:solidFill>
              </a:rPr>
              <a:t>to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find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relevant documents not just based on keyword matches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but </a:t>
            </a:r>
            <a:r>
              <a:rPr lang="en-US" sz="2000" dirty="0">
                <a:solidFill>
                  <a:schemeClr val="tx1"/>
                </a:solidFill>
              </a:rPr>
              <a:t>on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semantic understanding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br>
              <a:rPr lang="en-US" dirty="0"/>
            </a:b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Input: "How do I configure BGP authentication?"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Output: [0.12, -0.87, 0.45, ..., 0.33] ← fixed-length vector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Similar vectors → semantically similar content</a:t>
            </a:r>
          </a:p>
          <a:p>
            <a:pPr>
              <a:buNone/>
            </a:pP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7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3C2DB-FEA1-F78E-0179-7C2455024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ceptual Overview">
            <a:extLst>
              <a:ext uri="{FF2B5EF4-FFF2-40B4-BE49-F238E27FC236}">
                <a16:creationId xmlns:a16="http://schemas.microsoft.com/office/drawing/2014/main" id="{11D9706D-10BB-C482-DFB5-22DF192F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45" y="996662"/>
            <a:ext cx="11161568" cy="48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3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93AC-BDCC-AB49-92EB-2E0C030D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2D9F8-701A-8E4A-A8CE-1CB7EC6B8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06-JAN-2026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B663D-513D-D3D0-8A08-BC1373BA2711}"/>
              </a:ext>
            </a:extLst>
          </p:cNvPr>
          <p:cNvSpPr txBox="1"/>
          <p:nvPr/>
        </p:nvSpPr>
        <p:spPr>
          <a:xfrm>
            <a:off x="4818585" y="2298341"/>
            <a:ext cx="989659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tx1"/>
              </a:solidFill>
              <a:latin typeface="Montserrat"/>
              <a:ea typeface="Space Mono"/>
              <a:cs typeface="Space Mono"/>
            </a:endParaRPr>
          </a:p>
          <a:p>
            <a:endParaRPr lang="en-US" sz="2400" dirty="0">
              <a:solidFill>
                <a:schemeClr val="tx1"/>
              </a:solidFill>
              <a:latin typeface="Montserrat"/>
              <a:ea typeface="Space Mono"/>
              <a:cs typeface="Space Mono"/>
            </a:endParaRPr>
          </a:p>
          <a:p>
            <a: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Lecture - RAG </a:t>
            </a:r>
            <a:b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</a:br>
            <a: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Labs - RAG </a:t>
            </a:r>
            <a:b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</a:br>
            <a: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Break  </a:t>
            </a:r>
            <a:b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</a:br>
            <a:r>
              <a:rPr lang="en-US" sz="240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Lecture – MCP</a:t>
            </a:r>
            <a:endParaRPr lang="en-US" sz="2400">
              <a:solidFill>
                <a:schemeClr val="tx1"/>
              </a:solidFill>
              <a:latin typeface="Montserrat"/>
              <a:ea typeface="Space Mono"/>
            </a:endParaRPr>
          </a:p>
          <a:p>
            <a:r>
              <a:rPr lang="en-US" sz="24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Labs - MCP</a:t>
            </a:r>
            <a:br>
              <a:rPr lang="en-US" sz="2400" dirty="0">
                <a:latin typeface="Montserrat"/>
                <a:ea typeface="Space Mono"/>
                <a:cs typeface="Space Mono"/>
              </a:rPr>
            </a:br>
            <a:br>
              <a:rPr lang="en-US" sz="2400" dirty="0">
                <a:latin typeface="Montserrat"/>
                <a:ea typeface="Space Mono"/>
                <a:cs typeface="Space Mono"/>
              </a:rPr>
            </a:br>
            <a:endParaRPr lang="en-US" sz="2400">
              <a:solidFill>
                <a:schemeClr val="tx1"/>
              </a:solidFill>
              <a:latin typeface="Montserrat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7654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3239F-E4C5-D4B7-73FB-7D63A9107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6188DD-3538-A327-E37A-BE21CD49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– Store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5A3F1-1857-0D8A-AC3A-3E10AEC0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Now that we have lists of floating point numbers, the </a:t>
            </a:r>
            <a:r>
              <a:rPr lang="en-US" sz="2000" i="1" dirty="0">
                <a:solidFill>
                  <a:schemeClr val="tx1"/>
                </a:solidFill>
              </a:rPr>
              <a:t>vectors</a:t>
            </a:r>
            <a:r>
              <a:rPr lang="en-US" sz="2000" dirty="0">
                <a:solidFill>
                  <a:schemeClr val="tx1"/>
                </a:solidFill>
              </a:rPr>
              <a:t>, we need to store them either in memory or in a database (or both). This </a:t>
            </a:r>
            <a:r>
              <a:rPr lang="en-US" sz="2000" b="1" dirty="0">
                <a:solidFill>
                  <a:schemeClr val="tx1"/>
                </a:solidFill>
              </a:rPr>
              <a:t>database is optimized for storing and searching embeddings</a:t>
            </a:r>
            <a:r>
              <a:rPr lang="en-US" sz="2000" dirty="0">
                <a:solidFill>
                  <a:schemeClr val="tx1"/>
                </a:solidFill>
              </a:rPr>
              <a:t> (numerical vectors). Enabling </a:t>
            </a:r>
            <a:r>
              <a:rPr lang="en-US" sz="2000" b="1" dirty="0">
                <a:solidFill>
                  <a:schemeClr val="tx1"/>
                </a:solidFill>
              </a:rPr>
              <a:t>fast similarity </a:t>
            </a:r>
            <a:r>
              <a:rPr lang="en-US" sz="2000" b="1" dirty="0">
                <a:solidFill>
                  <a:schemeClr val="tx1"/>
                </a:solidFill>
                <a:cs typeface="Arial"/>
              </a:rPr>
              <a:t>search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to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retrieve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relevant documents based on semantic meaning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>
              <a:buNone/>
            </a:pPr>
            <a:r>
              <a:rPr lang="en-US" sz="2000" dirty="0" err="1">
                <a:solidFill>
                  <a:schemeClr val="tx1"/>
                </a:solidFill>
                <a:cs typeface="Arial"/>
              </a:rPr>
              <a:t>ChromaDB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, FAISS, </a:t>
            </a:r>
            <a:r>
              <a:rPr lang="en-US" sz="2000" dirty="0" err="1">
                <a:solidFill>
                  <a:schemeClr val="tx1"/>
                </a:solidFill>
                <a:cs typeface="Arial"/>
              </a:rPr>
              <a:t>Weaviate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, Pinecone, Elastic, </a:t>
            </a:r>
            <a:r>
              <a:rPr lang="en-US" sz="2000" dirty="0" err="1">
                <a:solidFill>
                  <a:schemeClr val="tx1"/>
                </a:solidFill>
                <a:cs typeface="Arial"/>
              </a:rPr>
              <a:t>Qdrant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, Milvus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We will be using </a:t>
            </a:r>
            <a:r>
              <a:rPr lang="en-US" sz="2000" dirty="0" err="1">
                <a:solidFill>
                  <a:schemeClr val="tx1"/>
                </a:solidFill>
                <a:cs typeface="Arial"/>
              </a:rPr>
              <a:t>ChromDB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, locally, privately, for our labs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I also really like Elastic because you get the “ELK” (Elastic, Logstash, Kibana) stack - meaning you can visualize and inspect much easier </a:t>
            </a:r>
          </a:p>
          <a:p>
            <a:pPr>
              <a:buNone/>
            </a:pPr>
            <a:br>
              <a:rPr lang="en-US" dirty="0"/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3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78E0C-EDF3-FEEB-9641-8A3F7ED50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3DC03-B9CA-1912-A0E1-A95B8B39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6 - Retrieve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FF48A7-3FF2-08C5-8A03-F8BE47547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solidFill>
                  <a:schemeClr val="tx1"/>
                </a:solidFill>
              </a:rPr>
              <a:t>Finally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the Large Language Model (LLM) gets involved in the process and the prompt is transformed into vectors and a similarity 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search </a:t>
            </a:r>
            <a:r>
              <a:rPr lang="en-US" sz="2400" dirty="0">
                <a:solidFill>
                  <a:schemeClr val="tx1"/>
                </a:solidFill>
              </a:rPr>
              <a:t>is performed between the prompt and the vector store returning the closest vectors to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augment the generation of output.</a:t>
            </a: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" name="Picture 1" descr="A screenshot of a diagram&#10;&#10;Description automatically generated">
            <a:extLst>
              <a:ext uri="{FF2B5EF4-FFF2-40B4-BE49-F238E27FC236}">
                <a16:creationId xmlns:a16="http://schemas.microsoft.com/office/drawing/2014/main" id="{C9A21225-4846-6AF3-6636-353CD17B6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216" y="3610681"/>
            <a:ext cx="5953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0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BC029-0170-BEAE-7112-F75112F6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4205B-8273-D958-A76E-423E42F5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Before we move on – Questions about RAG?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7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BC029-0170-BEAE-7112-F75112F6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4205B-8273-D958-A76E-423E42F5E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RAG: Multi-Query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8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308F9-36CE-CDCB-C2ED-D30E4F7BF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93D83-F846-4396-54B0-29679384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Ask Stupid Questions!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465ED-B223-55F4-2F70-3CDF3D90D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Can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we take the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users original question and derive +n number </a:t>
            </a:r>
            <a:r>
              <a:rPr lang="en-US" sz="2000" dirty="0">
                <a:solidFill>
                  <a:schemeClr val="tx1"/>
                </a:solidFill>
              </a:rPr>
              <a:t>of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similar questions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sz="2000" dirty="0">
              <a:solidFill>
                <a:schemeClr val="tx1"/>
              </a:solidFill>
              <a:cs typeface="Arial"/>
            </a:endParaRPr>
          </a:p>
          <a:p>
            <a:pPr>
              <a:buNone/>
            </a:pPr>
            <a:r>
              <a:rPr lang="en-US" sz="2000">
                <a:solidFill>
                  <a:schemeClr val="tx1"/>
                </a:solidFill>
                <a:cs typeface="Arial"/>
              </a:rPr>
              <a:t>Similar </a:t>
            </a:r>
            <a:r>
              <a:rPr lang="en-US" sz="2000">
                <a:solidFill>
                  <a:schemeClr val="tx1"/>
                </a:solidFill>
              </a:rPr>
              <a:t>or different in: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 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tx1"/>
                </a:solidFill>
                <a:cs typeface="Arial"/>
              </a:rPr>
              <a:t>Tone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tx1"/>
                </a:solidFill>
                <a:cs typeface="Arial"/>
              </a:rPr>
              <a:t>Sentiment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tx1"/>
                </a:solidFill>
                <a:cs typeface="Arial"/>
              </a:rPr>
              <a:t>Word selection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tx1"/>
                </a:solidFill>
                <a:cs typeface="Arial"/>
              </a:rPr>
              <a:t>Sophistication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2000" dirty="0">
                <a:solidFill>
                  <a:schemeClr val="tx1"/>
                </a:solidFill>
                <a:cs typeface="Arial"/>
              </a:rPr>
              <a:t>Technical accuracy </a:t>
            </a:r>
            <a:br>
              <a:rPr lang="en-US" sz="2000" dirty="0">
                <a:solidFill>
                  <a:schemeClr val="tx1"/>
                </a:solidFill>
                <a:cs typeface="Arial"/>
              </a:rPr>
            </a:br>
            <a:endParaRPr lang="en-US" sz="200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We can use AI to generate additional, similar, prompts to help AI generate the best possible answer to </a:t>
            </a:r>
            <a:r>
              <a:rPr lang="en-US" sz="2000" dirty="0">
                <a:solidFill>
                  <a:schemeClr val="tx1"/>
                </a:solidFill>
              </a:rPr>
              <a:t>the original prompt</a:t>
            </a:r>
          </a:p>
          <a:p>
            <a:pPr>
              <a:buNone/>
            </a:pPr>
            <a:br>
              <a:rPr lang="en-US" dirty="0"/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63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3DEC0-1AF1-0F97-C643-A241150F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C016DE3-BAB7-B384-0D70-381F1CCE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8" y="2727325"/>
            <a:ext cx="7139634" cy="14127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0C7DBC-792E-83BC-F617-B1E23E70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24" y="-2940"/>
            <a:ext cx="6049315" cy="67886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27B47C1-3536-1930-0C1A-1936E591DF16}"/>
              </a:ext>
            </a:extLst>
          </p:cNvPr>
          <p:cNvSpPr/>
          <p:nvPr/>
        </p:nvSpPr>
        <p:spPr>
          <a:xfrm>
            <a:off x="5719704" y="3151480"/>
            <a:ext cx="714962" cy="3480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5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A29C5-55EB-392C-630A-6A226D4C8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5C89E7FE-1BAA-0791-3F5C-0F9CED63F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3" y="796632"/>
            <a:ext cx="11927534" cy="5085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7FB3E-08C5-36DC-847F-8F889CA97552}"/>
              </a:ext>
            </a:extLst>
          </p:cNvPr>
          <p:cNvSpPr txBox="1"/>
          <p:nvPr/>
        </p:nvSpPr>
        <p:spPr>
          <a:xfrm>
            <a:off x="7516519" y="5950185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rag-from-scratch/rag_from_scratch_5_to_9.ipynb at main · langchain-ai/rag-from-scratch · GitHub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9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04FE8-797D-6ED7-757B-D5C006F74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29A0AE-C67A-615D-205D-DA99ABEC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RAG 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58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7351-0216-3867-F79D-4C9DA138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762AE-D740-2366-BF7D-099E74D5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Reciprocal </a:t>
            </a:r>
            <a:r>
              <a:rPr lang="en-US" dirty="0" err="1"/>
              <a:t>ReRanking</a:t>
            </a: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337E4F55-A348-4E6B-BD0E-8521EC00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2" y="1830531"/>
            <a:ext cx="11092295" cy="2452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C602DC-AB1F-764E-C9E4-460E403F888C}"/>
              </a:ext>
            </a:extLst>
          </p:cNvPr>
          <p:cNvSpPr txBox="1"/>
          <p:nvPr/>
        </p:nvSpPr>
        <p:spPr>
          <a:xfrm>
            <a:off x="8156864" y="6286500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langchain/cookbook/rag_fusion.ipynb at master · langchain-ai/langchain · GitHub</a:t>
            </a:r>
            <a:r>
              <a:rPr lang="en-US" sz="800">
                <a:latin typeface="Arial"/>
                <a:ea typeface="Arial"/>
                <a:cs typeface="Arial"/>
              </a:rPr>
              <a:t>​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3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7C4DD-25B7-33EB-2DF1-B1077893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338A6-9C7E-34CA-25C3-70F802D9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Answers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B80B-3298-47DD-18C3-12D4882DC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Going a step further we can use reciprocal ranking and other methods to evaluate and rank the 'best' answers </a:t>
            </a: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We can take 'all' answers 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and synthesize a 'best' answer 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We can round-robin against multi-LLM to get </a:t>
            </a:r>
            <a:r>
              <a:rPr lang="en-US" sz="2000" dirty="0">
                <a:solidFill>
                  <a:schemeClr val="tx1"/>
                </a:solidFill>
              </a:rPr>
              <a:t>different 'perspectives' and generations; and synthesize a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multi-LLM council of answers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>
                <a:solidFill>
                  <a:schemeClr val="tx1"/>
                </a:solidFill>
                <a:cs typeface="Arial"/>
              </a:rPr>
              <a:t>We can bounce the initial answers from all LLMs against all other LLMs and come to </a:t>
            </a:r>
            <a:r>
              <a:rPr lang="en-US" sz="2000" dirty="0">
                <a:solidFill>
                  <a:schemeClr val="tx1"/>
                </a:solidFill>
              </a:rPr>
              <a:t>a consensus of the 'best' answer (and throw away outlying hallucinations</a:t>
            </a: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266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44FF9A-22FF-6044-AA8E-5DDF4A497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9CB08-F43B-AF49-824D-1E12F6304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need: 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Git 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Python 3.9, 3.10 or 3.11 </a:t>
            </a:r>
          </a:p>
          <a:p>
            <a:pPr lvl="2">
              <a:buSzPts val="2800"/>
              <a:buFont typeface="Wingdings"/>
              <a:buChar char="§"/>
            </a:pPr>
            <a:r>
              <a:rPr lang="en-US" err="1"/>
              <a:t>PyATS</a:t>
            </a:r>
            <a:r>
              <a:rPr lang="en-US" dirty="0"/>
              <a:t> requires Python of one of these version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If you are using Windows:</a:t>
            </a:r>
          </a:p>
          <a:p>
            <a:pPr lvl="2">
              <a:buSzPts val="2800"/>
              <a:buFont typeface="Wingdings"/>
              <a:buChar char="§"/>
            </a:pPr>
            <a:r>
              <a:rPr lang="en-US" dirty="0"/>
              <a:t>you will need Windows </a:t>
            </a:r>
            <a:r>
              <a:rPr lang="en-US" dirty="0" err="1"/>
              <a:t>Subsytems</a:t>
            </a:r>
            <a:r>
              <a:rPr lang="en-US" dirty="0"/>
              <a:t> for Linux (WSL) </a:t>
            </a:r>
            <a:endParaRPr lang="en-US"/>
          </a:p>
          <a:p>
            <a:pPr lvl="2">
              <a:buSzPts val="2800"/>
              <a:buFont typeface="Wingdings"/>
              <a:buChar char="§"/>
            </a:pPr>
            <a:r>
              <a:rPr lang="en-US" dirty="0"/>
              <a:t>Recommend using Ubuntu from the Microsoft Store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The full instructions for the lab can be found here:</a:t>
            </a:r>
          </a:p>
          <a:p>
            <a:pPr lvl="2">
              <a:buSzPts val="2800"/>
              <a:buFont typeface="Wingdings"/>
              <a:buChar char="§"/>
            </a:pPr>
            <a:r>
              <a:rPr lang="en-US" dirty="0">
                <a:hlinkClick r:id="rId2"/>
              </a:rPr>
              <a:t>automateyournetwork/NANON96_Workshop: From RAG to MCP</a:t>
            </a:r>
            <a:endParaRPr lang="en-US" dirty="0"/>
          </a:p>
          <a:p>
            <a:pPr lvl="1">
              <a:buSzPts val="2800"/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15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7E251-D44C-C4E0-1C82-C51A17B3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6564C366-90E0-DE04-6901-A47870888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67" y="674452"/>
            <a:ext cx="11380376" cy="4474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F9070-F952-8C14-8CEF-36E1FF2592BE}"/>
              </a:ext>
            </a:extLst>
          </p:cNvPr>
          <p:cNvSpPr txBox="1"/>
          <p:nvPr/>
        </p:nvSpPr>
        <p:spPr>
          <a:xfrm>
            <a:off x="7441259" y="6326481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rag-from-scratch/rag_from_scratch_5_to_9.ipynb at main · langchain-ai/rag-from-scratch · GitHub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2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6DE0D-F4F2-B3F8-6320-85ECF04E8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C0FFB0-5EB7-81BA-6208-DB273429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RAPTOR: Recursive Abstractive Processing for </a:t>
            </a:r>
            <a:r>
              <a:rPr lang="en-US" sz="3600" b="1" i="1" dirty="0"/>
              <a:t>Tree-Organized</a:t>
            </a:r>
            <a:r>
              <a:rPr lang="en-US" sz="3600" dirty="0"/>
              <a:t> Retrieval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95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422C-1B6D-B409-A8FC-F5B24782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659382-C741-C7E7-3DA3-DEF26463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drawbacks of RAG: </a:t>
            </a:r>
            <a:br>
              <a:rPr lang="en-US" dirty="0"/>
            </a:br>
            <a:r>
              <a:rPr lang="en-US" dirty="0"/>
              <a:t>The Story of Cinderella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173E21E-ECA9-1D89-B0AC-F944F852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5" y="2360763"/>
            <a:ext cx="11526148" cy="2122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74EBFC-A3E1-7549-BB73-D2F2A36B429A}"/>
              </a:ext>
            </a:extLst>
          </p:cNvPr>
          <p:cNvSpPr txBox="1"/>
          <p:nvPr/>
        </p:nvSpPr>
        <p:spPr>
          <a:xfrm>
            <a:off x="7461849" y="6218208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RAPTOR: Recursive Abstractive Processing for Tree-Organized Retrieval (arxiv.org)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1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4A45F-5E07-7BA5-321E-DB41E8C3D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F8C3E-EAF5-0002-8251-960C2D56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look familiar?</a:t>
            </a:r>
          </a:p>
        </p:txBody>
      </p:sp>
      <p:pic>
        <p:nvPicPr>
          <p:cNvPr id="2" name="Picture 1" descr="A diagram of a tree layer&#10;&#10;Description automatically generated">
            <a:extLst>
              <a:ext uri="{FF2B5EF4-FFF2-40B4-BE49-F238E27FC236}">
                <a16:creationId xmlns:a16="http://schemas.microsoft.com/office/drawing/2014/main" id="{4361AE7A-58EE-7E70-7E1C-568FFE35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4" y="1502353"/>
            <a:ext cx="11791950" cy="3853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67A1FB-A8EF-E546-2310-007996A64FA6}"/>
              </a:ext>
            </a:extLst>
          </p:cNvPr>
          <p:cNvSpPr txBox="1"/>
          <p:nvPr/>
        </p:nvSpPr>
        <p:spPr>
          <a:xfrm>
            <a:off x="8009659" y="6199909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RAPTOR: Recursive Abstractive Processing for Tree-Organized Retrieval (arxiv.org)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4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D7462-3869-7A24-38CC-79EEE1BDD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ocument&#10;&#10;Description automatically generated">
            <a:extLst>
              <a:ext uri="{FF2B5EF4-FFF2-40B4-BE49-F238E27FC236}">
                <a16:creationId xmlns:a16="http://schemas.microsoft.com/office/drawing/2014/main" id="{2C33EFB2-C2D5-8E35-ECFB-B688FE3B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2" y="3464"/>
            <a:ext cx="7897956" cy="62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92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307F-9871-E46B-4959-0FE1B43F1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A30681-D889-1ABC-C69D-857139F14C4B}"/>
              </a:ext>
            </a:extLst>
          </p:cNvPr>
          <p:cNvSpPr txBox="1"/>
          <p:nvPr/>
        </p:nvSpPr>
        <p:spPr>
          <a:xfrm>
            <a:off x="7461849" y="6218208"/>
            <a:ext cx="60960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2"/>
              </a:rPr>
              <a:t>RAPTOR: Recursive Abstractive Processing for Tree-Organized Retrieval (arxiv.org)</a:t>
            </a:r>
            <a:endParaRPr lang="en-US"/>
          </a:p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B2B7A6-40CC-44D2-CD94-A21413B6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43" y="271732"/>
            <a:ext cx="5681932" cy="5681932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5FB552-037E-CED3-F2F7-1FB8864C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637" y="1461190"/>
            <a:ext cx="5660725" cy="331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87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B2AB1-57B2-5B8E-7411-F21575C34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EA43E-7C83-C635-A5AC-E5F96857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 err="1"/>
              <a:t>graphRAG</a:t>
            </a:r>
          </a:p>
        </p:txBody>
      </p:sp>
      <p:pic>
        <p:nvPicPr>
          <p:cNvPr id="2" name="Picture 1" descr="Figure 1: LLM-generated knowledge graph built from a private dataset using GPT-4 Turbo.">
            <a:extLst>
              <a:ext uri="{FF2B5EF4-FFF2-40B4-BE49-F238E27FC236}">
                <a16:creationId xmlns:a16="http://schemas.microsoft.com/office/drawing/2014/main" id="{12EA14E5-0AF6-CEA5-62F8-B491F88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919" y="209983"/>
            <a:ext cx="8114434" cy="64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15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2346-386C-A6B9-E8C2-FA4DC2AA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303E14-EB7F-B0D8-03A7-BA735386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2576C-D694-7490-DEBC-459FC4E02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1700"/>
            <a:ext cx="10515600" cy="4765263"/>
          </a:xfrm>
        </p:spPr>
        <p:txBody>
          <a:bodyPr/>
          <a:lstStyle/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Baseline RAG struggles to connect the dots. This happens when answering </a:t>
            </a:r>
            <a:r>
              <a:rPr lang="en-US" sz="1600" dirty="0">
                <a:solidFill>
                  <a:schemeClr val="tx1"/>
                </a:solidFill>
                <a:cs typeface="Arial"/>
              </a:rPr>
              <a:t>a question requires traversing disparate pieces of information through their shared attributes in order to provide new synthesized insights.</a:t>
            </a:r>
            <a:br>
              <a:rPr lang="en-US" sz="1600" dirty="0">
                <a:solidFill>
                  <a:schemeClr val="tx1"/>
                </a:solidFill>
                <a:cs typeface="Arial"/>
              </a:rPr>
            </a:br>
            <a:endParaRPr lang="en-US" sz="16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cs typeface="Arial"/>
              </a:rPr>
              <a:t>Baseline RAG performs poorly when being asked to holistically understand summarized semantic concepts over large data collections or even singular large documents.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/>
            <a:endParaRPr lang="en-US" sz="1600" dirty="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cs typeface="Arial"/>
              </a:rPr>
              <a:t>The LLM processes the entire private dataset, creating references to all entities and relationships within the source data, which are then used to create an LLM-generated knowledge graph. 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/>
            <a:endParaRPr lang="en-US" sz="1600" dirty="0">
              <a:solidFill>
                <a:schemeClr val="tx1"/>
              </a:solidFill>
              <a:cs typeface="Arial"/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  <a:cs typeface="Arial"/>
              </a:rPr>
              <a:t>This graph is then used to </a:t>
            </a:r>
            <a:r>
              <a:rPr lang="en-US" sz="1600" dirty="0">
                <a:solidFill>
                  <a:schemeClr val="tx1"/>
                </a:solidFill>
              </a:rPr>
              <a:t>create a bottom-up clustering that organizes the data hierarchically into semantic clusters (indicated by using color in Figure 3 below). This partitioning allows for pre-summarization of semantic concepts and themes, which aids in holistic understanding of the dataset. </a:t>
            </a:r>
          </a:p>
          <a:p>
            <a:pPr marL="285750" indent="-285750"/>
            <a:endParaRPr lang="en-US" sz="1600" dirty="0">
              <a:solidFill>
                <a:schemeClr val="tx1"/>
              </a:solidFill>
            </a:endParaRPr>
          </a:p>
          <a:p>
            <a:pPr marL="285750" indent="-285750"/>
            <a:r>
              <a:rPr lang="en-US" sz="1600" dirty="0">
                <a:solidFill>
                  <a:schemeClr val="tx1"/>
                </a:solidFill>
              </a:rPr>
              <a:t>At query time, both of these structures are used to provide materials for the LLM context window when answering a question. </a:t>
            </a:r>
          </a:p>
          <a:p>
            <a:pPr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805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2216-9B08-A3A4-7575-46D005A3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92136-50A1-5BB0-75F0-B9AB037F3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*** WARNING *** PROCEED WITH CAUTION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55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F528B-7569-B457-3B44-11BAB54B3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5CC56C-9C70-1510-9175-3D85DDD7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graphRAG</a:t>
            </a:r>
            <a:r>
              <a:rPr lang="en-US" dirty="0"/>
              <a:t> is *very* expensive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3CF4D-8032-A135-5AB7-6B077823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1700"/>
            <a:ext cx="10515600" cy="476526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rial"/>
              </a:rPr>
              <a:t> As you can imagine these graphs are huge and require a lot of computational and GPU power. 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cs typeface="Arial"/>
              </a:rPr>
              <a:t> I abandoned my first attempt at </a:t>
            </a:r>
            <a:r>
              <a:rPr lang="en-US" sz="2000" dirty="0" err="1">
                <a:solidFill>
                  <a:schemeClr val="tx1"/>
                </a:solidFill>
                <a:cs typeface="Arial"/>
              </a:rPr>
              <a:t>GraphRAG</a:t>
            </a:r>
            <a:r>
              <a:rPr lang="en-US" sz="2000" dirty="0">
                <a:solidFill>
                  <a:schemeClr val="tx1"/>
                </a:solidFill>
                <a:cs typeface="Arial"/>
              </a:rPr>
              <a:t> after the job / bill reached about $65 – and it wasn't even close to being finished 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cs typeface="Arial"/>
              </a:rPr>
              <a:t> Local models (LLMs) via tools like Ollama can ease the costs but they will still take substantial amount of time to generate locally unless you have serious GPU access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cs typeface="Arial"/>
              </a:rPr>
              <a:t> Be careful with cloud models when trying to build Knowledge Graphs</a:t>
            </a:r>
            <a:endParaRPr lang="en-US" sz="2000">
              <a:solidFill>
                <a:schemeClr val="tx1"/>
              </a:solidFill>
            </a:endParaRPr>
          </a:p>
          <a:p>
            <a:pPr marL="285750" indent="-285750"/>
            <a:endParaRPr lang="en-US" sz="200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70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C2A74-E03C-01C2-2551-179120BE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819C60-5D8C-5D84-D92D-600B94573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9EBDD-00D5-D857-CC66-72F77C75E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the Cisco DevNet Always On IOS-XE </a:t>
            </a:r>
            <a:r>
              <a:rPr lang="en-US"/>
              <a:t>Sandbox </a:t>
            </a:r>
          </a:p>
          <a:p>
            <a:endParaRPr lang="en-US" dirty="0"/>
          </a:p>
          <a:p>
            <a:r>
              <a:rPr lang="en-US" dirty="0"/>
              <a:t>You will receive (or should have received) and e-mail with the information required </a:t>
            </a:r>
          </a:p>
          <a:p>
            <a:endParaRPr lang="en-US" dirty="0"/>
          </a:p>
          <a:p>
            <a:r>
              <a:rPr lang="en-US" dirty="0"/>
              <a:t>You should also have received an </a:t>
            </a:r>
            <a:r>
              <a:rPr lang="en-US" dirty="0" err="1"/>
              <a:t>openAI</a:t>
            </a:r>
            <a:r>
              <a:rPr lang="en-US" dirty="0"/>
              <a:t> API key provided by John to use for the labs</a:t>
            </a:r>
          </a:p>
        </p:txBody>
      </p:sp>
    </p:spTree>
    <p:extLst>
      <p:ext uri="{BB962C8B-B14F-4D97-AF65-F5344CB8AC3E}">
        <p14:creationId xmlns:p14="http://schemas.microsoft.com/office/powerpoint/2010/main" val="1101053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AB422-3B4F-D7E1-1099-8EC2DAC1F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418A17-3436-AC34-8092-5B4ED793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TAG: Table Augmented Retrieval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7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6F0A-2470-3991-BBBF-2C4792963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87C300-EED5-02E9-3527-156EEE42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Text2SQL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412E8-1980-E2C1-A865-95669701B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1700"/>
            <a:ext cx="10515600" cy="476526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rial"/>
              </a:rPr>
              <a:t>Tabular data is already organized; structured; and can be queried with Structured Query Language (SQL)</a:t>
            </a:r>
          </a:p>
          <a:p>
            <a:pPr marL="5080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cs typeface="Arial"/>
              </a:rPr>
              <a:t>Attempts to move to Text2SQL still cumbersome </a:t>
            </a: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cs typeface="Arial"/>
              </a:rPr>
              <a:t>LLM and a similar approach as RAG lets up lookup Tabular data in a similar way   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81480-9C98-FF35-1913-5F9E0118D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g.png">
            <a:extLst>
              <a:ext uri="{FF2B5EF4-FFF2-40B4-BE49-F238E27FC236}">
                <a16:creationId xmlns:a16="http://schemas.microsoft.com/office/drawing/2014/main" id="{CCFB024B-7C29-4D07-BF28-DAD942F0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02" y="-2293"/>
            <a:ext cx="6114579" cy="6636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0CB81F-DD6C-86E3-DB00-9C5F4DDD8F95}"/>
              </a:ext>
            </a:extLst>
          </p:cNvPr>
          <p:cNvSpPr txBox="1"/>
          <p:nvPr/>
        </p:nvSpPr>
        <p:spPr>
          <a:xfrm>
            <a:off x="1110074" y="2808111"/>
            <a:ext cx="350896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 strike="noStrike">
                <a:solidFill>
                  <a:srgbClr val="4285F4"/>
                </a:solidFill>
                <a:latin typeface="Arial"/>
                <a:ea typeface="Arial"/>
                <a:cs typeface="Arial"/>
                <a:hlinkClick r:id="rId3"/>
              </a:rPr>
              <a:t>[2408.14717] Text2SQL is Not Enough: Unifying AI and Databases with TAG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83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D199B-0BEC-566D-6FB1-C0752FFEC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61360-6117-8B09-CD83-06CB5952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RAFT: Retrieval Augmented Fine-Tuning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79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98525-56DA-156B-9DCE-88F4F53C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9CB3A3-2898-947A-1DF7-7645F645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3065CB-C074-2767-70C0-2AE345FBC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1700"/>
            <a:ext cx="10515600" cy="476526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cs typeface="Arial"/>
              </a:rPr>
              <a:t>Fine-tuning is the process of taking a pre-trained machine learning model and further training it on a smaller, targeted, domain-specific, data set. The aim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cs typeface="Arial"/>
              </a:rPr>
              <a:t>of fine-tuning is to maintain the original capabilities of a pretrained model while adapting it to suit more specialized use cases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B9C48780-31EA-BA79-9A94-C3C68FA7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99" y="3511374"/>
            <a:ext cx="11348861" cy="14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15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9FEC9-9D48-E0FD-2775-EEBC3D647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0C687-B15B-C5C4-253D-1506852B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392" cy="1339940"/>
          </a:xfrm>
        </p:spPr>
        <p:txBody>
          <a:bodyPr/>
          <a:lstStyle/>
          <a:p>
            <a:r>
              <a:rPr lang="en-US" dirty="0"/>
              <a:t>We can, recursively, use RAG to Fine Tune</a:t>
            </a:r>
          </a:p>
        </p:txBody>
      </p:sp>
      <p:pic>
        <p:nvPicPr>
          <p:cNvPr id="7" name="Picture 6" descr="Refer to caption">
            <a:extLst>
              <a:ext uri="{FF2B5EF4-FFF2-40B4-BE49-F238E27FC236}">
                <a16:creationId xmlns:a16="http://schemas.microsoft.com/office/drawing/2014/main" id="{53B56D58-AA6C-BB11-3E4B-C438E436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5" y="2202342"/>
            <a:ext cx="11480141" cy="2165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187548-AD10-56EE-19EA-DCF9DF67304F}"/>
              </a:ext>
            </a:extLst>
          </p:cNvPr>
          <p:cNvSpPr txBox="1"/>
          <p:nvPr/>
        </p:nvSpPr>
        <p:spPr>
          <a:xfrm>
            <a:off x="488830" y="5298057"/>
            <a:ext cx="60960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3"/>
              </a:rPr>
              <a:t>RAFT: Adapting Language Model to Domain Specific RAG (arxiv.org)</a:t>
            </a:r>
            <a:br>
              <a:rPr lang="en-US"/>
            </a:br>
            <a:r>
              <a:rPr lang="en-US" sz="800" u="sng" strike="noStrike">
                <a:solidFill>
                  <a:srgbClr val="00BCEB"/>
                </a:solidFill>
                <a:latin typeface="Arial"/>
                <a:ea typeface="Arial"/>
                <a:cs typeface="Arial"/>
                <a:hlinkClick r:id="rId4"/>
              </a:rPr>
              <a:t>RAFT (Retrieval Augmented Fine-tuning):  A new way to teach LLMs (Large Language Models) to be better at RAG (Retrieval Augmented Generation) (microsoft.com)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3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9A2DF-AB94-0674-1429-C1E1B48DD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B6311-F9FD-42E1-B552-16BCCFF60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HuggingFace</a:t>
            </a:r>
            <a:r>
              <a:rPr lang="en-US" dirty="0"/>
              <a:t>: GitHub for Models  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7DAE6F-2CD3-8BDA-16C3-621177BB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184" y="1498022"/>
            <a:ext cx="6821631" cy="45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0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850A2-11D6-9B14-759C-9CA07572C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E2AE65-E125-B577-B4BD-46A9F2F6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Agentic 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80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04DC-3474-FBFD-3BA8-8754F7FFA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ool&#10;&#10;AI-generated content may be incorrect.">
            <a:extLst>
              <a:ext uri="{FF2B5EF4-FFF2-40B4-BE49-F238E27FC236}">
                <a16:creationId xmlns:a16="http://schemas.microsoft.com/office/drawing/2014/main" id="{C731BAE3-9871-D3C6-5697-E681A2FD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26" y="265353"/>
            <a:ext cx="8265902" cy="5766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DD426-D6E1-9D74-315E-FC7381C25F85}"/>
              </a:ext>
            </a:extLst>
          </p:cNvPr>
          <p:cNvSpPr txBox="1"/>
          <p:nvPr/>
        </p:nvSpPr>
        <p:spPr>
          <a:xfrm>
            <a:off x="7990972" y="1812168"/>
            <a:ext cx="6096000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EEFF41"/>
                </a:solidFill>
                <a:latin typeface="Space Mono"/>
                <a:ea typeface="Space Mono"/>
                <a:cs typeface="Space Mono"/>
              </a:rPr>
              <a:t>RAG</a:t>
            </a:r>
            <a:endParaRPr lang="en-US" sz="4800"/>
          </a:p>
          <a:p>
            <a:pPr algn="ctr"/>
            <a:endParaRPr lang="en-US" sz="480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40B2919D-3CD5-A8C1-B324-13AF12085C0A}"/>
              </a:ext>
            </a:extLst>
          </p:cNvPr>
          <p:cNvSpPr/>
          <p:nvPr/>
        </p:nvSpPr>
        <p:spPr>
          <a:xfrm>
            <a:off x="6933259" y="2013185"/>
            <a:ext cx="1157111" cy="3668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89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8ACF3-C7BF-09AC-18B6-81C17FC27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4BEF4-BFC7-7B45-7C76-253B857D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2" y="3894"/>
            <a:ext cx="10515600" cy="1325563"/>
          </a:xfrm>
        </p:spPr>
        <p:txBody>
          <a:bodyPr/>
          <a:lstStyle/>
          <a:p>
            <a:r>
              <a:rPr lang="en-US" sz="3600" dirty="0"/>
              <a:t>Resources: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A983A4-60ED-A5C2-5137-997B06990D4B}"/>
              </a:ext>
            </a:extLst>
          </p:cNvPr>
          <p:cNvSpPr txBox="1"/>
          <p:nvPr/>
        </p:nvSpPr>
        <p:spPr>
          <a:xfrm>
            <a:off x="0" y="770659"/>
            <a:ext cx="11196204" cy="70480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Buddies (Basic RAG) – Document, Packet</a:t>
            </a:r>
            <a:br>
              <a:rPr lang="en-US" sz="2000" dirty="0">
                <a:latin typeface="Montserrat"/>
                <a:ea typeface="Space Mono"/>
                <a:cs typeface="Space Mono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automateyournetwork/Document_Buddy: Chat with various documents - XLSX, DOCX, PPTX, CSV, PDF, TXT - using chatGPT 4 Turbo and Langchain</a:t>
            </a:r>
            <a:br>
              <a:rPr lang="en-US" sz="2000" dirty="0">
                <a:latin typeface="Montserrat"/>
                <a:ea typeface="Space Mono"/>
                <a:cs typeface="Space Mono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automateyournetwork/packet_buddy: pcap analysis provided by chatGPT4 Turbo</a:t>
            </a:r>
            <a:br>
              <a:rPr lang="en-US" sz="2000" u="none" strike="noStrike" dirty="0">
                <a:latin typeface="Montserrat"/>
                <a:ea typeface="Space Mono"/>
                <a:cs typeface="Spac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000" u="none" strike="noStrike" dirty="0">
                <a:latin typeface="Montserrat"/>
                <a:ea typeface="Space Mono"/>
                <a:cs typeface="Spac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000" b="1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RAPTORs – Document, Packet</a:t>
            </a:r>
            <a:br>
              <a:rPr lang="en-US" sz="2000" dirty="0">
                <a:latin typeface="Montserrat"/>
                <a:ea typeface="Space Mono"/>
                <a:cs typeface="Space Mono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automateyournetwork/Document_RAPTOR: A RAPTOR Tree of your documents used for Language Model Retrieval to chat with the documents!</a:t>
            </a:r>
            <a:br>
              <a:rPr lang="en-US" sz="2000" dirty="0">
                <a:latin typeface="Montserrat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automateyournetwork/packet_raptor: An AI Assistant using RAPTOR to talk to .pcaps</a:t>
            </a:r>
            <a:br>
              <a:rPr lang="en-US" sz="2000" u="sng" dirty="0">
                <a:solidFill>
                  <a:schemeClr val="tx1"/>
                </a:solidFill>
                <a:latin typeface="Montserrat"/>
              </a:rPr>
            </a:br>
            <a:br>
              <a:rPr lang="en-US" sz="2000" dirty="0">
                <a:latin typeface="Montserrat"/>
              </a:rPr>
            </a:br>
            <a:r>
              <a:rPr lang="en-US" sz="2000" b="1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Knowledge Graphs (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GraphRAG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) - Document, Packet</a:t>
            </a:r>
            <a:br>
              <a:rPr lang="en-US" sz="20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</a:br>
            <a:r>
              <a:rPr lang="en-US" sz="2000" u="sng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</a:t>
            </a: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/Document_graphRAG: graphRAG approach with .pcap</a:t>
            </a:r>
            <a:br>
              <a:rPr lang="en-US" sz="2000" dirty="0">
                <a:latin typeface="Montserrat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automateyournetwork/packet_graph: A Knowledge Graph of a .pcap Packet Capture!</a:t>
            </a:r>
            <a:br>
              <a:rPr lang="en-US" sz="2000" dirty="0">
                <a:latin typeface="Montserrat"/>
              </a:rPr>
            </a:br>
            <a:br>
              <a:rPr lang="en-US" sz="2000" dirty="0">
                <a:latin typeface="Montserrat"/>
              </a:rPr>
            </a:br>
            <a:r>
              <a:rPr lang="en-US" sz="2000" b="1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TAG - Packet</a:t>
            </a:r>
            <a:br>
              <a:rPr lang="en-US" sz="2000" dirty="0">
                <a:latin typeface="Montserrat"/>
                <a:ea typeface="Space Mono"/>
                <a:cs typeface="Space Mono"/>
              </a:rPr>
            </a:br>
            <a:r>
              <a:rPr lang="en-US" sz="2000" u="sng" strike="noStrike" dirty="0">
                <a:solidFill>
                  <a:schemeClr val="tx1"/>
                </a:solidFill>
                <a:latin typeface="Montserrat"/>
                <a:ea typeface="Space Mono"/>
                <a:cs typeface="Space Mon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automateyournetwork/Packet_TAG: Table Augmented Generation (TAG) with Packet Captures (.pcaps/pcapng)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304B-954B-E586-C035-014CF22BE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82BFB-458B-0249-14A2-F5CA8729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Lecture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9A728-661A-40DA-2E29-13E7CA711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Introductions and Lab Setup</a:t>
            </a:r>
          </a:p>
          <a:p>
            <a:r>
              <a:rPr lang="en-US" dirty="0"/>
              <a:t>The Stages of AI </a:t>
            </a:r>
          </a:p>
          <a:p>
            <a:pPr lvl="1">
              <a:buFont typeface="Courier New"/>
              <a:buChar char="o"/>
            </a:pPr>
            <a:r>
              <a:rPr lang="en-US" dirty="0"/>
              <a:t>1.0 - GUI / API</a:t>
            </a:r>
          </a:p>
          <a:p>
            <a:pPr lvl="1">
              <a:buFont typeface="Courier New"/>
              <a:buChar char="o"/>
            </a:pPr>
            <a:r>
              <a:rPr lang="en-US" dirty="0"/>
              <a:t>1.5 - RAG </a:t>
            </a:r>
          </a:p>
          <a:p>
            <a:pPr lvl="1">
              <a:buFont typeface="Courier New"/>
              <a:buChar char="o"/>
            </a:pPr>
            <a:r>
              <a:rPr lang="en-US" dirty="0"/>
              <a:t>2.0 - Agents</a:t>
            </a:r>
          </a:p>
          <a:p>
            <a:r>
              <a:rPr lang="en-US" dirty="0"/>
              <a:t>RAG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6 Step Process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Embeddings (vectors)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Storage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Retrieval </a:t>
            </a:r>
          </a:p>
        </p:txBody>
      </p:sp>
    </p:spTree>
    <p:extLst>
      <p:ext uri="{BB962C8B-B14F-4D97-AF65-F5344CB8AC3E}">
        <p14:creationId xmlns:p14="http://schemas.microsoft.com/office/powerpoint/2010/main" val="2487823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4F1CC-1F93-9131-9CDD-8E97B376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4FDF73-D81C-622A-15D9-DD5FCD6C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Before we do the RAG Labs … I have good news …. and bad news</a:t>
            </a:r>
          </a:p>
        </p:txBody>
      </p:sp>
    </p:spTree>
    <p:extLst>
      <p:ext uri="{BB962C8B-B14F-4D97-AF65-F5344CB8AC3E}">
        <p14:creationId xmlns:p14="http://schemas.microsoft.com/office/powerpoint/2010/main" val="804951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D71EC-DD5B-8D79-4AEF-EE8BBF3C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7E31F4-F520-A38C-437C-2B63E01C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RAGaaS</a:t>
            </a:r>
          </a:p>
        </p:txBody>
      </p:sp>
      <p:pic>
        <p:nvPicPr>
          <p:cNvPr id="5" name="Picture 4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7812E972-52A0-FFED-E33C-B82E6B57A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70" y="1466417"/>
            <a:ext cx="8772525" cy="2124075"/>
          </a:xfrm>
          <a:prstGeom prst="rect">
            <a:avLst/>
          </a:prstGeom>
        </p:spPr>
      </p:pic>
      <p:pic>
        <p:nvPicPr>
          <p:cNvPr id="6" name="Picture 5" descr="A yellow marker on a white background&#10;&#10;AI-generated content may be incorrect.">
            <a:extLst>
              <a:ext uri="{FF2B5EF4-FFF2-40B4-BE49-F238E27FC236}">
                <a16:creationId xmlns:a16="http://schemas.microsoft.com/office/drawing/2014/main" id="{5D4ADF45-05EC-F5C7-1926-C4E177E1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25" y="3594389"/>
            <a:ext cx="7135956" cy="24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18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8148077-7A02-B7C0-D780-0EB5ABF0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77" y="161386"/>
            <a:ext cx="7616225" cy="616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83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3A49-E574-D4E9-1F6D-9AD451BF9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ED80153-9DA8-11F6-DEDC-D207FF87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44" y="204518"/>
            <a:ext cx="7004289" cy="59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45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210C2-B8B0-DA4C-FFB4-E7274C5B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80371E-A9C4-36B9-27DF-1CAEDF2B3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TOON: Token-Oriented Object Notation</a:t>
            </a:r>
          </a:p>
        </p:txBody>
      </p:sp>
    </p:spTree>
    <p:extLst>
      <p:ext uri="{BB962C8B-B14F-4D97-AF65-F5344CB8AC3E}">
        <p14:creationId xmlns:p14="http://schemas.microsoft.com/office/powerpoint/2010/main" val="3255437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9A2F4-336E-E6A9-6270-34FFF8C8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9B5DD-3DBD-2205-DAFF-DEB6327FB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02" y="196521"/>
            <a:ext cx="11230873" cy="58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90FB-3672-C1D2-A983-56E09677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2CE2827E-3859-3E34-AF7D-29562BBE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82756"/>
            <a:ext cx="11958727" cy="38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8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CA7F8-D56A-F529-6EF4-361E6326D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C8AA65-7151-670E-E4FA-4789B2A2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83294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3190C-BF83-EBFB-5733-9A5222726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2FC6A7-5558-CC42-991D-F4E64EEF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RAG Lab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46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5B30D-733B-B204-907E-16357B73C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34F76F-9942-24E0-8F69-E351EAF463BA}"/>
              </a:ext>
            </a:extLst>
          </p:cNvPr>
          <p:cNvSpPr txBox="1"/>
          <p:nvPr/>
        </p:nvSpPr>
        <p:spPr>
          <a:xfrm>
            <a:off x="351692" y="371230"/>
            <a:ext cx="5949350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ontserrat"/>
              </a:rPr>
              <a:t>Lab One – Exploration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Embeddings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Splitting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Storage</a:t>
            </a:r>
          </a:p>
          <a:p>
            <a:pPr marL="342900" indent="-342900">
              <a:buChar char="•"/>
            </a:pPr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Lab Two – Talk to PDFs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LLM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Embeddings Model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Source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Loader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Semantic Chunking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Storage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Retrieval </a:t>
            </a:r>
          </a:p>
          <a:p>
            <a:pPr marL="342900" indent="-342900">
              <a:buChar char="•"/>
            </a:pPr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PDF Buddy</a:t>
            </a:r>
          </a:p>
          <a:p>
            <a:r>
              <a:rPr lang="en-US" sz="2400" dirty="0">
                <a:latin typeface="Montserrat"/>
              </a:rPr>
              <a:t>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90A6E-5AAD-346B-A127-20A299A77585}"/>
              </a:ext>
            </a:extLst>
          </p:cNvPr>
          <p:cNvSpPr txBox="1"/>
          <p:nvPr/>
        </p:nvSpPr>
        <p:spPr>
          <a:xfrm>
            <a:off x="6174153" y="429846"/>
            <a:ext cx="46501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ontserrat"/>
              </a:rPr>
              <a:t>Lab Three – Talk to Networks</a:t>
            </a:r>
          </a:p>
          <a:p>
            <a:pPr marL="342900" indent="-342900">
              <a:buChar char="•"/>
            </a:pPr>
            <a:r>
              <a:rPr lang="en-US" sz="2400">
                <a:latin typeface="Montserrat"/>
              </a:rPr>
              <a:t>Cisco </a:t>
            </a:r>
            <a:r>
              <a:rPr lang="en-US" sz="2400" err="1">
                <a:latin typeface="Montserrat"/>
              </a:rPr>
              <a:t>pyATS</a:t>
            </a:r>
            <a:endParaRPr lang="en-US" sz="2400" dirty="0" err="1">
              <a:latin typeface="Montserrat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Cisco DevNet Always On Sandbox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Chat with Interfaces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6 step process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JSON -&gt; TOON</a:t>
            </a:r>
          </a:p>
          <a:p>
            <a:pPr marL="342900" indent="-342900">
              <a:buChar char="•"/>
            </a:pPr>
            <a:endParaRPr lang="en-US" sz="2400" dirty="0">
              <a:latin typeface="Montserrat"/>
            </a:endParaRPr>
          </a:p>
          <a:p>
            <a:endParaRPr lang="en-US" sz="2400" dirty="0">
              <a:latin typeface="Montserrat"/>
            </a:endParaRPr>
          </a:p>
          <a:p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Router Buddy</a:t>
            </a:r>
          </a:p>
        </p:txBody>
      </p:sp>
    </p:spTree>
    <p:extLst>
      <p:ext uri="{BB962C8B-B14F-4D97-AF65-F5344CB8AC3E}">
        <p14:creationId xmlns:p14="http://schemas.microsoft.com/office/powerpoint/2010/main" val="217620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D1B1-58D2-FF43-3DAA-DE59C8EDD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3C52FD-75D6-FE75-CBDC-0A6D2BE7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Lecture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F64A4-7B83-9CF3-CFC8-6B7731BAB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RAG-Fusion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Multi-Query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Reciprocal Ranking</a:t>
            </a:r>
          </a:p>
          <a:p>
            <a:r>
              <a:rPr lang="en-US" dirty="0"/>
              <a:t>RAPTOR 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Spine-leaf ?</a:t>
            </a:r>
          </a:p>
          <a:p>
            <a:r>
              <a:rPr lang="en-US" dirty="0" err="1"/>
              <a:t>graphRAG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Knowledge Graphs</a:t>
            </a:r>
          </a:p>
          <a:p>
            <a:pPr>
              <a:buSzPts val="2800"/>
            </a:pPr>
            <a:r>
              <a:rPr lang="en-US" dirty="0"/>
              <a:t>TAG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723502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AB5D3-C42A-D9FE-1F39-B520AC19C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87E46B-A6C1-70FE-8F9F-148801C4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Git Clone this Repo and follow the README.md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>
                <a:hlinkClick r:id="rId2"/>
              </a:rPr>
              <a:t>automateyournetwork/NANON96_Workshop: From RAG to MCP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You should have received an email with an </a:t>
            </a:r>
            <a:r>
              <a:rPr lang="en-US" sz="3600" dirty="0" err="1"/>
              <a:t>openAI</a:t>
            </a:r>
            <a:r>
              <a:rPr lang="en-US" sz="3600" dirty="0"/>
              <a:t> API Key as well as DevNet Sandbox </a:t>
            </a:r>
            <a:r>
              <a:rPr lang="en-US" sz="3600" dirty="0" err="1"/>
              <a:t>credentails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6560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1E78-E20A-F08A-F818-D1675AFC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D56177-5704-5AA5-78CF-BB56E49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Model Context Protocol (MCP): 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Protocols in the Age of AI: A Cambrian Period of Innovation</a:t>
            </a:r>
          </a:p>
        </p:txBody>
      </p:sp>
    </p:spTree>
    <p:extLst>
      <p:ext uri="{BB962C8B-B14F-4D97-AF65-F5344CB8AC3E}">
        <p14:creationId xmlns:p14="http://schemas.microsoft.com/office/powerpoint/2010/main" val="1681159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944CD-ED73-EF8C-0A2D-48B741158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46A774-B54D-5E82-7DE7-F8BE0E242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56FFA-AB50-2FE6-5E59-F3C0383E3D89}"/>
              </a:ext>
            </a:extLst>
          </p:cNvPr>
          <p:cNvSpPr txBox="1"/>
          <p:nvPr/>
        </p:nvSpPr>
        <p:spPr>
          <a:xfrm>
            <a:off x="833718" y="1402976"/>
            <a:ext cx="60960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ontserrat"/>
                <a:ea typeface="Space Mono"/>
                <a:cs typeface="Space Mono"/>
              </a:rPr>
              <a:t>Remember or try to imagine society before …. </a:t>
            </a:r>
            <a:endParaRPr lang="en-US">
              <a:solidFill>
                <a:schemeClr val="tx1"/>
              </a:solidFill>
              <a:latin typeface="Montserrat"/>
            </a:endParaRPr>
          </a:p>
          <a:p>
            <a:pPr algn="ctr"/>
            <a:endParaRPr lang="en-US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62DF1-7A57-1187-6C0C-0B1D6ADA184D}"/>
              </a:ext>
            </a:extLst>
          </p:cNvPr>
          <p:cNvSpPr txBox="1"/>
          <p:nvPr/>
        </p:nvSpPr>
        <p:spPr>
          <a:xfrm>
            <a:off x="834225" y="1796578"/>
            <a:ext cx="53519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  <a:ea typeface="Cairo"/>
                <a:cs typeface="Cairo"/>
              </a:rPr>
              <a:t>Simple Mail Transfer Protocol (SMTP)</a:t>
            </a:r>
            <a:br>
              <a:rPr lang="en-US" sz="2000" dirty="0">
                <a:latin typeface="Montserrat"/>
              </a:rPr>
            </a:br>
            <a:r>
              <a:rPr lang="en-US" sz="2000" dirty="0">
                <a:solidFill>
                  <a:schemeClr val="tx1"/>
                </a:solidFill>
                <a:latin typeface="Montserrat"/>
                <a:ea typeface="Cairo"/>
                <a:cs typeface="Cairo"/>
              </a:rPr>
              <a:t>E-mail clients</a:t>
            </a:r>
            <a:br>
              <a:rPr lang="en-US" sz="2000" dirty="0">
                <a:latin typeface="Montserrat"/>
              </a:rPr>
            </a:br>
            <a:r>
              <a:rPr lang="en-US" sz="2000" dirty="0">
                <a:solidFill>
                  <a:schemeClr val="tx1"/>
                </a:solidFill>
                <a:latin typeface="Montserrat"/>
                <a:ea typeface="Cairo"/>
                <a:cs typeface="Cairo"/>
              </a:rPr>
              <a:t>E-mail servers</a:t>
            </a:r>
            <a:endParaRPr lang="en-US" sz="2000" dirty="0">
              <a:solidFill>
                <a:schemeClr val="tx1"/>
              </a:solidFill>
              <a:latin typeface="Montserrat"/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CD6E1-F061-46E2-6E31-D8CEEB8E2503}"/>
              </a:ext>
            </a:extLst>
          </p:cNvPr>
          <p:cNvSpPr txBox="1"/>
          <p:nvPr/>
        </p:nvSpPr>
        <p:spPr>
          <a:xfrm>
            <a:off x="834225" y="3042672"/>
            <a:ext cx="5351929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 err="1">
                <a:solidFill>
                  <a:schemeClr val="tx1"/>
                </a:solidFill>
                <a:latin typeface="Montserrat"/>
              </a:rPr>
              <a:t>HyperText</a:t>
            </a:r>
            <a:r>
              <a:rPr lang="en-US" sz="2000" b="1" dirty="0">
                <a:solidFill>
                  <a:schemeClr val="tx1"/>
                </a:solidFill>
                <a:latin typeface="Montserrat"/>
                <a:ea typeface="Cairo"/>
                <a:cs typeface="Cairo"/>
              </a:rPr>
              <a:t> Transfer Protocol (HTTP)</a:t>
            </a:r>
            <a:br>
              <a:rPr lang="en-US" sz="2000" dirty="0">
                <a:latin typeface="Montserrat"/>
              </a:rPr>
            </a:br>
            <a:r>
              <a:rPr lang="en-US" sz="2000" dirty="0">
                <a:solidFill>
                  <a:schemeClr val="tx1"/>
                </a:solidFill>
                <a:latin typeface="Montserrat"/>
              </a:rPr>
              <a:t>Web browsers</a:t>
            </a:r>
            <a:br>
              <a:rPr lang="en-US" sz="2000" dirty="0">
                <a:latin typeface="Montserrat"/>
              </a:rPr>
            </a:br>
            <a:r>
              <a:rPr lang="en-US" sz="2000" dirty="0">
                <a:solidFill>
                  <a:schemeClr val="tx1"/>
                </a:solidFill>
                <a:latin typeface="Montserrat"/>
              </a:rPr>
              <a:t>Web</a:t>
            </a:r>
            <a:r>
              <a:rPr lang="en-US" sz="2000" dirty="0">
                <a:solidFill>
                  <a:schemeClr val="tx1"/>
                </a:solidFill>
                <a:latin typeface="Montserrat"/>
                <a:ea typeface="Cairo"/>
                <a:cs typeface="Cairo"/>
              </a:rPr>
              <a:t> servers</a:t>
            </a:r>
            <a:endParaRPr lang="en-US" sz="2000" dirty="0">
              <a:solidFill>
                <a:schemeClr val="tx1"/>
              </a:solidFill>
              <a:latin typeface="Montserrat"/>
            </a:endParaRPr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F967C-76EC-514F-C755-A47A755FF2F6}"/>
              </a:ext>
            </a:extLst>
          </p:cNvPr>
          <p:cNvSpPr txBox="1"/>
          <p:nvPr/>
        </p:nvSpPr>
        <p:spPr>
          <a:xfrm>
            <a:off x="834224" y="4480407"/>
            <a:ext cx="5351929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Various routing protocols </a:t>
            </a:r>
            <a:endParaRPr lang="en-US" sz="2000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dirty="0">
                <a:latin typeface="Montserrat"/>
              </a:rPr>
              <a:t>Static routing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3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962E-C07F-3F79-ECEB-CBC2AFBD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4A7EAC-4492-F758-CEEB-0DCEE695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Context Protocol?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F671A-0A1C-3CDE-C817-436FB6692390}"/>
              </a:ext>
            </a:extLst>
          </p:cNvPr>
          <p:cNvSpPr txBox="1"/>
          <p:nvPr/>
        </p:nvSpPr>
        <p:spPr>
          <a:xfrm>
            <a:off x="833718" y="1402976"/>
            <a:ext cx="60960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ontserrat"/>
              </a:rPr>
              <a:t>The "USB-C" of Artificial Intelligence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A416-C8D5-1D9F-903C-4F5EE5F16E5F}"/>
              </a:ext>
            </a:extLst>
          </p:cNvPr>
          <p:cNvSpPr txBox="1"/>
          <p:nvPr/>
        </p:nvSpPr>
        <p:spPr>
          <a:xfrm>
            <a:off x="834225" y="1739069"/>
            <a:ext cx="959324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Say it backwards – A Protocol that provides Context to the Model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67494-A589-BEA0-6D91-67BA9DA26904}"/>
              </a:ext>
            </a:extLst>
          </p:cNvPr>
          <p:cNvSpPr txBox="1"/>
          <p:nvPr/>
        </p:nvSpPr>
        <p:spPr>
          <a:xfrm>
            <a:off x="834225" y="2568219"/>
            <a:ext cx="5351929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Anthropic released in November 2024 since donated to Linux Foundation</a:t>
            </a:r>
            <a:endParaRPr lang="en-US" sz="2000" dirty="0">
              <a:solidFill>
                <a:schemeClr val="tx1"/>
              </a:solidFill>
              <a:latin typeface="Montserrat"/>
            </a:endParaRPr>
          </a:p>
          <a:p>
            <a:endParaRPr lang="en-US" sz="2000" b="1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/>
              </a:rPr>
              <a:t>Over 20k MCP Servers already available</a:t>
            </a:r>
          </a:p>
          <a:p>
            <a:endParaRPr lang="en-US" sz="2000" b="1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/>
              </a:rPr>
              <a:t>Embraced Universally by Microsoft, Google, </a:t>
            </a:r>
            <a:r>
              <a:rPr lang="en-US" sz="2000" b="1" dirty="0" err="1">
                <a:solidFill>
                  <a:schemeClr val="tx1"/>
                </a:solidFill>
                <a:latin typeface="Montserrat"/>
              </a:rPr>
              <a:t>openAI</a:t>
            </a:r>
            <a:r>
              <a:rPr lang="en-US" sz="2000" b="1" dirty="0">
                <a:solidFill>
                  <a:schemeClr val="tx1"/>
                </a:solidFill>
                <a:latin typeface="Montserrat"/>
              </a:rPr>
              <a:t>, GitHub, AWS</a:t>
            </a:r>
          </a:p>
          <a:p>
            <a:endParaRPr lang="en-US" sz="2000" b="1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/>
              </a:rPr>
              <a:t>Added to the new CCNP: Automation track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1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1CB95-718A-A3B9-FCF8-B7C7194BC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2B8C17-4106-F631-F19E-38AAD36C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Model Context Protocol?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4BBC7-4023-3469-26C5-9B8A9344C886}"/>
              </a:ext>
            </a:extLst>
          </p:cNvPr>
          <p:cNvSpPr txBox="1"/>
          <p:nvPr/>
        </p:nvSpPr>
        <p:spPr>
          <a:xfrm>
            <a:off x="833718" y="1402976"/>
            <a:ext cx="60960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Montserrat"/>
              </a:rPr>
              <a:t>The "USB-C" of Artificial Intelligence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  <a:latin typeface="Montserra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AE911-5BCA-961F-C47A-A94ED72547EF}"/>
              </a:ext>
            </a:extLst>
          </p:cNvPr>
          <p:cNvSpPr txBox="1"/>
          <p:nvPr/>
        </p:nvSpPr>
        <p:spPr>
          <a:xfrm>
            <a:off x="834225" y="1739069"/>
            <a:ext cx="9593249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MCP Server can be anything from a REST API abstraction (common), a database, a Python script; almost anything!</a:t>
            </a: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E6A933-C9F9-B437-B4F1-56CB513440A7}"/>
              </a:ext>
            </a:extLst>
          </p:cNvPr>
          <p:cNvSpPr txBox="1"/>
          <p:nvPr/>
        </p:nvSpPr>
        <p:spPr>
          <a:xfrm>
            <a:off x="834225" y="2568219"/>
            <a:ext cx="5351929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Client / Server Architecture </a:t>
            </a:r>
            <a:endParaRPr lang="en-US" sz="2000" dirty="0">
              <a:solidFill>
                <a:schemeClr val="tx1"/>
              </a:solidFill>
              <a:latin typeface="Montserrat"/>
            </a:endParaRPr>
          </a:p>
          <a:p>
            <a:endParaRPr lang="en-US" sz="2000" b="1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/>
              </a:rPr>
              <a:t>JSON RPC 2.0</a:t>
            </a:r>
            <a:br>
              <a:rPr lang="en-US" sz="2000" b="1" dirty="0">
                <a:solidFill>
                  <a:schemeClr val="tx1"/>
                </a:solidFill>
                <a:latin typeface="Montserrat"/>
              </a:rPr>
            </a:br>
            <a:br>
              <a:rPr lang="en-US" sz="2000" b="1" dirty="0">
                <a:solidFill>
                  <a:schemeClr val="tx1"/>
                </a:solidFill>
                <a:latin typeface="Montserrat"/>
              </a:rPr>
            </a:br>
            <a:r>
              <a:rPr lang="en-US" sz="2000" b="1" dirty="0">
                <a:solidFill>
                  <a:schemeClr val="tx1"/>
                </a:solidFill>
                <a:latin typeface="Montserrat"/>
              </a:rPr>
              <a:t>Discovery mechanism – clients discover the tools a server offers</a:t>
            </a:r>
          </a:p>
          <a:p>
            <a:endParaRPr lang="en-US" sz="2000" b="1" dirty="0">
              <a:solidFill>
                <a:schemeClr val="tx1"/>
              </a:solidFill>
              <a:latin typeface="Montserrat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Montserrat"/>
              </a:rPr>
              <a:t>Natural Language is the foundation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035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DE9E8-B7A0-7E54-0125-466E2EF0A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server&#10;&#10;AI-generated content may be incorrect.">
            <a:extLst>
              <a:ext uri="{FF2B5EF4-FFF2-40B4-BE49-F238E27FC236}">
                <a16:creationId xmlns:a16="http://schemas.microsoft.com/office/drawing/2014/main" id="{5D8BC709-491C-B8CE-5117-39A68D97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07855"/>
            <a:ext cx="113919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6C4E0-FC65-BDCB-6376-C2797EC1F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2B65C-DA01-3F79-347F-B6C1DFE8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FastMCP</a:t>
            </a:r>
            <a:r>
              <a:rPr lang="en-US" dirty="0"/>
              <a:t> – Build an MCP in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1F85D-AA96-EF39-649F-7E128D2841F4}"/>
              </a:ext>
            </a:extLst>
          </p:cNvPr>
          <p:cNvSpPr txBox="1"/>
          <p:nvPr/>
        </p:nvSpPr>
        <p:spPr>
          <a:xfrm>
            <a:off x="937846" y="1710420"/>
            <a:ext cx="10868670" cy="3979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Montserrat"/>
              </a:rPr>
              <a:t>from </a:t>
            </a:r>
            <a:r>
              <a:rPr lang="en-US" sz="1800" err="1">
                <a:latin typeface="Montserrat"/>
              </a:rPr>
              <a:t>mcp.server.fastmcp</a:t>
            </a:r>
            <a:r>
              <a:rPr lang="en-US" sz="1800" dirty="0">
                <a:latin typeface="Montserrat"/>
              </a:rPr>
              <a:t> import </a:t>
            </a:r>
            <a:r>
              <a:rPr lang="en-US" sz="1800" err="1">
                <a:latin typeface="Montserrat"/>
              </a:rPr>
              <a:t>FastMCP</a:t>
            </a:r>
            <a:endParaRPr lang="en-US" sz="1800" dirty="0">
              <a:latin typeface="Montserrat"/>
            </a:endParaRPr>
          </a:p>
          <a:p>
            <a:endParaRPr lang="en-US" sz="1800" dirty="0">
              <a:latin typeface="Montserrat"/>
            </a:endParaRPr>
          </a:p>
          <a:p>
            <a:endParaRPr lang="en-US" sz="1800" dirty="0">
              <a:latin typeface="Montserrat"/>
            </a:endParaRPr>
          </a:p>
          <a:p>
            <a:r>
              <a:rPr lang="en-US" sz="1800" err="1">
                <a:latin typeface="Montserrat"/>
              </a:rPr>
              <a:t>mcp</a:t>
            </a:r>
            <a:r>
              <a:rPr lang="en-US" sz="1800" dirty="0">
                <a:latin typeface="Montserrat"/>
              </a:rPr>
              <a:t> = </a:t>
            </a:r>
            <a:r>
              <a:rPr lang="en-US" sz="1800" err="1">
                <a:latin typeface="Montserrat"/>
              </a:rPr>
              <a:t>FastMCP</a:t>
            </a:r>
            <a:r>
              <a:rPr lang="en-US" sz="1800" dirty="0">
                <a:latin typeface="Montserrat"/>
              </a:rPr>
              <a:t>("</a:t>
            </a:r>
            <a:r>
              <a:rPr lang="en-US" sz="1800" err="1">
                <a:latin typeface="Montserrat"/>
              </a:rPr>
              <a:t>pyATS</a:t>
            </a:r>
            <a:r>
              <a:rPr lang="en-US" sz="1800" dirty="0">
                <a:latin typeface="Montserrat"/>
              </a:rPr>
              <a:t> Network Automation Server")</a:t>
            </a:r>
            <a:br>
              <a:rPr lang="en-US" sz="1800" dirty="0">
                <a:latin typeface="Montserrat"/>
              </a:rPr>
            </a:br>
            <a:br>
              <a:rPr lang="en-US" sz="1800" dirty="0">
                <a:latin typeface="Montserrat"/>
              </a:rPr>
            </a:br>
            <a:r>
              <a:rPr lang="en-US" sz="1800" dirty="0">
                <a:latin typeface="Montserrat"/>
              </a:rPr>
              <a:t>@mcp.tool()</a:t>
            </a:r>
          </a:p>
          <a:p>
            <a:r>
              <a:rPr lang="en-US" sz="1800" dirty="0">
                <a:latin typeface="Montserrat"/>
              </a:rPr>
              <a:t> async def </a:t>
            </a:r>
            <a:r>
              <a:rPr lang="en-US" sz="1800" err="1">
                <a:latin typeface="Montserrat"/>
              </a:rPr>
              <a:t>pyats_run_show_command</a:t>
            </a:r>
            <a:r>
              <a:rPr lang="en-US" sz="1800" dirty="0">
                <a:latin typeface="Montserrat"/>
              </a:rPr>
              <a:t>()</a:t>
            </a:r>
          </a:p>
          <a:p>
            <a:r>
              <a:rPr lang="en-US" sz="1800" dirty="0">
                <a:latin typeface="Montserrat"/>
              </a:rPr>
              <a:t> &lt;logic&gt;</a:t>
            </a:r>
          </a:p>
          <a:p>
            <a:endParaRPr lang="en-US" sz="1800" dirty="0">
              <a:latin typeface="Montserrat"/>
            </a:endParaRPr>
          </a:p>
          <a:p>
            <a:r>
              <a:rPr lang="en-US" sz="1800" err="1">
                <a:latin typeface="Montserrat"/>
              </a:rPr>
              <a:t>mcp.run</a:t>
            </a:r>
            <a:r>
              <a:rPr lang="en-US" sz="1800" dirty="0">
                <a:latin typeface="Montserrat"/>
              </a:rPr>
              <a:t>()</a:t>
            </a:r>
          </a:p>
          <a:p>
            <a:endParaRPr lang="en-US" sz="1800" dirty="0">
              <a:latin typeface="Montserrat"/>
            </a:endParaRPr>
          </a:p>
          <a:p>
            <a:endParaRPr lang="en-US" sz="1800" dirty="0">
              <a:latin typeface="Montserrat"/>
            </a:endParaRPr>
          </a:p>
          <a:p>
            <a:r>
              <a:rPr lang="en-US" sz="1800" dirty="0">
                <a:latin typeface="Montserrat"/>
              </a:rPr>
              <a:t>Servers can be run locally as </a:t>
            </a:r>
            <a:r>
              <a:rPr lang="en-US" sz="1800" err="1">
                <a:latin typeface="Montserrat"/>
              </a:rPr>
              <a:t>stdio</a:t>
            </a:r>
            <a:r>
              <a:rPr lang="en-US" sz="1800" dirty="0">
                <a:latin typeface="Montserrat"/>
              </a:rPr>
              <a:t> mode or remotely hosted such as </a:t>
            </a:r>
            <a:r>
              <a:rPr lang="en-US" sz="1800" err="1">
                <a:latin typeface="Montserrat"/>
              </a:rPr>
              <a:t>Itential</a:t>
            </a:r>
            <a:r>
              <a:rPr lang="en-US" sz="1800" dirty="0">
                <a:latin typeface="Montserrat"/>
              </a:rPr>
              <a:t> (remote, secure, streaming servers)</a:t>
            </a:r>
          </a:p>
        </p:txBody>
      </p:sp>
    </p:spTree>
    <p:extLst>
      <p:ext uri="{BB962C8B-B14F-4D97-AF65-F5344CB8AC3E}">
        <p14:creationId xmlns:p14="http://schemas.microsoft.com/office/powerpoint/2010/main" val="861407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E2EA1-8BBF-4454-AAE4-FD457A2D5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ACFB6-457E-9D53-34A0-FE9F570D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Clients; clients everywhere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32ABA-12DE-813C-4D58-57D03560CD6C}"/>
              </a:ext>
            </a:extLst>
          </p:cNvPr>
          <p:cNvSpPr txBox="1"/>
          <p:nvPr/>
        </p:nvSpPr>
        <p:spPr>
          <a:xfrm>
            <a:off x="937846" y="1710420"/>
            <a:ext cx="108686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Montserrat"/>
              </a:rPr>
              <a:t>VS Code Microsoft Copilot</a:t>
            </a:r>
          </a:p>
          <a:p>
            <a:endParaRPr lang="en-US" sz="1800" dirty="0">
              <a:latin typeface="Montserrat"/>
            </a:endParaRPr>
          </a:p>
          <a:p>
            <a:r>
              <a:rPr lang="en-US" sz="1800">
                <a:latin typeface="Montserrat"/>
              </a:rPr>
              <a:t>Claude Desktop </a:t>
            </a:r>
            <a:endParaRPr lang="en-US" sz="1800" dirty="0">
              <a:latin typeface="Montserrat"/>
            </a:endParaRPr>
          </a:p>
          <a:p>
            <a:endParaRPr lang="en-US" sz="1800" dirty="0">
              <a:latin typeface="Montserrat"/>
            </a:endParaRPr>
          </a:p>
          <a:p>
            <a:r>
              <a:rPr lang="en-US" sz="1800" dirty="0">
                <a:latin typeface="Montserrat"/>
              </a:rPr>
              <a:t>Gemini-CLI </a:t>
            </a:r>
          </a:p>
          <a:p>
            <a:endParaRPr lang="en-US" sz="1800" dirty="0">
              <a:latin typeface="Montserrat"/>
            </a:endParaRPr>
          </a:p>
          <a:p>
            <a:r>
              <a:rPr lang="en-US" sz="1800" dirty="0">
                <a:latin typeface="Montserrat"/>
              </a:rPr>
              <a:t>Custom AI Agents </a:t>
            </a:r>
          </a:p>
        </p:txBody>
      </p:sp>
    </p:spTree>
    <p:extLst>
      <p:ext uri="{BB962C8B-B14F-4D97-AF65-F5344CB8AC3E}">
        <p14:creationId xmlns:p14="http://schemas.microsoft.com/office/powerpoint/2010/main" val="38511760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5B20D-DC58-18FC-8F20-82A05C31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3C0479-7105-009B-BD57-8CEDDEE4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48126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80DF-9A4F-FBC3-A237-9A70184F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7E6F23-C141-CF2C-7176-74823D00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144"/>
            <a:ext cx="10515600" cy="1325563"/>
          </a:xfrm>
        </p:spPr>
        <p:txBody>
          <a:bodyPr/>
          <a:lstStyle/>
          <a:p>
            <a:r>
              <a:rPr lang="en-US" sz="3600" dirty="0"/>
              <a:t>MCP Lab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3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B74F5-FBCE-1F55-7E63-C79862E8B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D60B9-5D22-3A63-272B-8C71E2B3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Lecture 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B10FF-B08A-B4B2-7575-9C21B7ED0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RAFT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Fine-Tuning</a:t>
            </a:r>
          </a:p>
          <a:p>
            <a:r>
              <a:rPr lang="en-US" dirty="0"/>
              <a:t>Agents using RAG / RAG using Agents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Agentic RAG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/>
              <a:t>Tool Selection </a:t>
            </a:r>
          </a:p>
        </p:txBody>
      </p:sp>
    </p:spTree>
    <p:extLst>
      <p:ext uri="{BB962C8B-B14F-4D97-AF65-F5344CB8AC3E}">
        <p14:creationId xmlns:p14="http://schemas.microsoft.com/office/powerpoint/2010/main" val="3961852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B602-A051-559E-3B9E-1592919F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F2B2F7-5A76-9A75-2DE9-037F3F884BCB}"/>
              </a:ext>
            </a:extLst>
          </p:cNvPr>
          <p:cNvSpPr txBox="1"/>
          <p:nvPr/>
        </p:nvSpPr>
        <p:spPr>
          <a:xfrm>
            <a:off x="351692" y="371230"/>
            <a:ext cx="1162840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ontserrat"/>
              </a:rPr>
              <a:t>Lab One – Exploration</a:t>
            </a:r>
          </a:p>
          <a:p>
            <a:pPr marL="342900" indent="-342900">
              <a:buChar char="•"/>
            </a:pPr>
            <a:r>
              <a:rPr lang="en-US" sz="2400" dirty="0">
                <a:latin typeface="Montserrat"/>
              </a:rPr>
              <a:t>Multiplication MCP </a:t>
            </a:r>
          </a:p>
          <a:p>
            <a:pPr marL="342900" indent="-342900">
              <a:buChar char="•"/>
            </a:pPr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Lab Two – Subnet Calculator</a:t>
            </a:r>
          </a:p>
          <a:p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Lab Three – </a:t>
            </a:r>
            <a:r>
              <a:rPr lang="en-US" sz="2400" dirty="0" err="1">
                <a:latin typeface="Montserrat"/>
              </a:rPr>
              <a:t>pyATS</a:t>
            </a:r>
            <a:r>
              <a:rPr lang="en-US" sz="2400" dirty="0">
                <a:latin typeface="Montserrat"/>
              </a:rPr>
              <a:t> MCP </a:t>
            </a:r>
          </a:p>
          <a:p>
            <a:endParaRPr lang="en-US" sz="2400" dirty="0">
              <a:latin typeface="Montserrat"/>
            </a:endParaRPr>
          </a:p>
          <a:p>
            <a:r>
              <a:rPr lang="en-US" sz="2400" dirty="0">
                <a:latin typeface="Montserrat"/>
              </a:rPr>
              <a:t>Lab Four – Free exploration time – add your MCPs to MCP clients like VS </a:t>
            </a:r>
            <a:r>
              <a:rPr lang="en-US" sz="2400">
                <a:latin typeface="Montserrat"/>
              </a:rPr>
              <a:t>Code Copilot and more! </a:t>
            </a:r>
          </a:p>
          <a:p>
            <a:r>
              <a:rPr lang="en-US" sz="2400" dirty="0">
                <a:latin typeface="Montserrat"/>
              </a:rPr>
              <a:t>  </a:t>
            </a:r>
          </a:p>
        </p:txBody>
      </p:sp>
    </p:spTree>
    <p:extLst>
      <p:ext uri="{BB962C8B-B14F-4D97-AF65-F5344CB8AC3E}">
        <p14:creationId xmlns:p14="http://schemas.microsoft.com/office/powerpoint/2010/main" val="87729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D5B9-8C22-6F41-86FA-0D34268B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D1DA6-92E6-D24C-BD36-CED4E8FE7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01-JAN-2020</a:t>
            </a:r>
          </a:p>
        </p:txBody>
      </p:sp>
    </p:spTree>
    <p:extLst>
      <p:ext uri="{BB962C8B-B14F-4D97-AF65-F5344CB8AC3E}">
        <p14:creationId xmlns:p14="http://schemas.microsoft.com/office/powerpoint/2010/main" val="3525018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56938-3875-0BF8-9440-781601A8C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enerated image">
            <a:extLst>
              <a:ext uri="{FF2B5EF4-FFF2-40B4-BE49-F238E27FC236}">
                <a16:creationId xmlns:a16="http://schemas.microsoft.com/office/drawing/2014/main" id="{EB792692-FB2D-1AFA-2FD8-EBA17A03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10" y="325287"/>
            <a:ext cx="6221801" cy="62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3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4EC58-83EC-21AF-5129-973AD055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63495-2E71-373C-BA3E-BE0389D84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1.0 - GUI / REST API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6B2BC-B7A3-0A4A-4540-DEF802CEF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The beginning of modern AI integration into workflows. Interfaces were built around graphical user interfaces (GUI) and REST APIs. Systems were reactive, rule-based, and required precise inputs.</a:t>
            </a:r>
            <a:br>
              <a:rPr lang="en-US" dirty="0"/>
            </a:b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Characteristics: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Manual interactions via UI</a:t>
            </a:r>
          </a:p>
          <a:p>
            <a:pPr lvl="1">
              <a:buSzPts val="2800"/>
              <a:buFont typeface="Courier New"/>
              <a:buChar char="o"/>
            </a:pPr>
            <a:r>
              <a:rPr lang="en-US" dirty="0">
                <a:solidFill>
                  <a:schemeClr val="tx1"/>
                </a:solidFill>
              </a:rPr>
              <a:t>Predefined</a:t>
            </a:r>
            <a:r>
              <a:rPr lang="en-US" sz="2400" dirty="0">
                <a:solidFill>
                  <a:schemeClr val="tx1"/>
                </a:solidFill>
              </a:rPr>
              <a:t> API endpoints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Courier New"/>
              <a:buChar char="o"/>
            </a:pPr>
            <a:r>
              <a:rPr lang="en-US" sz="2400" dirty="0">
                <a:solidFill>
                  <a:schemeClr val="tx1"/>
                </a:solidFill>
              </a:rPr>
              <a:t>No contextual understanding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SzPts val="2800"/>
              <a:buFont typeface="Courier New"/>
              <a:buChar char="o"/>
            </a:pPr>
            <a:r>
              <a:rPr lang="en-US" sz="2400" dirty="0">
                <a:solidFill>
                  <a:schemeClr val="tx1"/>
                </a:solidFill>
              </a:rPr>
              <a:t>Automation limited to basic scripting</a:t>
            </a:r>
            <a:endParaRPr lang="en-US" dirty="0">
              <a:solidFill>
                <a:schemeClr val="tx1"/>
              </a:solidFill>
            </a:endParaRPr>
          </a:p>
          <a:p>
            <a:pPr>
              <a:buSzPts val="2800"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59106"/>
      </p:ext>
    </p:extLst>
  </p:cSld>
  <p:clrMapOvr>
    <a:masterClrMapping/>
  </p:clrMapOvr>
</p:sld>
</file>

<file path=ppt/theme/theme1.xml><?xml version="1.0" encoding="utf-8"?>
<a:theme xmlns:a="http://schemas.openxmlformats.org/drawingml/2006/main" name="NANOG Theme v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</Words>
  <Application>Microsoft Office PowerPoint</Application>
  <PresentationFormat>Widescreen</PresentationFormat>
  <Paragraphs>10</Paragraphs>
  <Slides>71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NANOG Theme v1</vt:lpstr>
      <vt:lpstr>Augmenting Network Automation with AI:  From RAG to MCP</vt:lpstr>
      <vt:lpstr>Agenda</vt:lpstr>
      <vt:lpstr>Lab Requirements</vt:lpstr>
      <vt:lpstr>Lab Requirements</vt:lpstr>
      <vt:lpstr>RAG Lecture Agenda</vt:lpstr>
      <vt:lpstr>RAG Lecture Agenda</vt:lpstr>
      <vt:lpstr>RAG Lecture Agenda</vt:lpstr>
      <vt:lpstr>PowerPoint Presentation</vt:lpstr>
      <vt:lpstr>AI 1.0 - GUI / REST API </vt:lpstr>
      <vt:lpstr>AI 1.5 - Retrieval Approaches</vt:lpstr>
      <vt:lpstr>AI 2.0 - ReACT Agents (Agentic AI)</vt:lpstr>
      <vt:lpstr>6 Steps of Retrieval Augmented Generation</vt:lpstr>
      <vt:lpstr>PowerPoint Presentation</vt:lpstr>
      <vt:lpstr>1 - Source</vt:lpstr>
      <vt:lpstr>2 - Load</vt:lpstr>
      <vt:lpstr>3 – Split (Transform)</vt:lpstr>
      <vt:lpstr>3 – Split (Transform)</vt:lpstr>
      <vt:lpstr>4 – Embed (Vectors) </vt:lpstr>
      <vt:lpstr>PowerPoint Presentation</vt:lpstr>
      <vt:lpstr>5 – Store</vt:lpstr>
      <vt:lpstr>6 - Retrieve</vt:lpstr>
      <vt:lpstr>Before we move on – Questions about RAG?</vt:lpstr>
      <vt:lpstr>RAG: Multi-Query</vt:lpstr>
      <vt:lpstr>People Ask Stupid Questions!</vt:lpstr>
      <vt:lpstr>PowerPoint Presentation</vt:lpstr>
      <vt:lpstr>PowerPoint Presentation</vt:lpstr>
      <vt:lpstr>RAG Fusion</vt:lpstr>
      <vt:lpstr>Reciprocal ReRanking</vt:lpstr>
      <vt:lpstr>Synthetic Answers</vt:lpstr>
      <vt:lpstr>PowerPoint Presentation</vt:lpstr>
      <vt:lpstr>RAPTOR: Recursive Abstractive Processing for Tree-Organized Retrieval </vt:lpstr>
      <vt:lpstr>The drawbacks of RAG:  The Story of Cinderella </vt:lpstr>
      <vt:lpstr>Does this look familiar?</vt:lpstr>
      <vt:lpstr>PowerPoint Presentation</vt:lpstr>
      <vt:lpstr>PowerPoint Presentation</vt:lpstr>
      <vt:lpstr>graphRAG</vt:lpstr>
      <vt:lpstr>Knowledge Graphs</vt:lpstr>
      <vt:lpstr>*** WARNING *** PROCEED WITH CAUTION</vt:lpstr>
      <vt:lpstr>graphRAG is *very* expensive</vt:lpstr>
      <vt:lpstr>TAG: Table Augmented Retrieval </vt:lpstr>
      <vt:lpstr>Beyond Text2SQL</vt:lpstr>
      <vt:lpstr>PowerPoint Presentation</vt:lpstr>
      <vt:lpstr>RAFT: Retrieval Augmented Fine-Tuning</vt:lpstr>
      <vt:lpstr>Fine-Tuning </vt:lpstr>
      <vt:lpstr>We can, recursively, use RAG to Fine Tune</vt:lpstr>
      <vt:lpstr>HuggingFace: GitHub for Models  </vt:lpstr>
      <vt:lpstr>Agentic RAG</vt:lpstr>
      <vt:lpstr>PowerPoint Presentation</vt:lpstr>
      <vt:lpstr>Resources:</vt:lpstr>
      <vt:lpstr>Before we do the RAG Labs … I have good news …. and bad news</vt:lpstr>
      <vt:lpstr>RAGaaS</vt:lpstr>
      <vt:lpstr>PowerPoint Presentation</vt:lpstr>
      <vt:lpstr>PowerPoint Presentation</vt:lpstr>
      <vt:lpstr>TOON: Token-Oriented Object Notation</vt:lpstr>
      <vt:lpstr>PowerPoint Presentation</vt:lpstr>
      <vt:lpstr>PowerPoint Presentation</vt:lpstr>
      <vt:lpstr>Questions?</vt:lpstr>
      <vt:lpstr>RAG Lab Agenda</vt:lpstr>
      <vt:lpstr>PowerPoint Presentation</vt:lpstr>
      <vt:lpstr>Git Clone this Repo and follow the README.md  automateyournetwork/NANON96_Workshop: From RAG to MCP  You should have received an email with an openAI API Key as well as DevNet Sandbox credentails</vt:lpstr>
      <vt:lpstr>Model Context Protocol (MCP):   Protocols in the Age of AI: A Cambrian Period of Innovation</vt:lpstr>
      <vt:lpstr>The Impact of Protocols</vt:lpstr>
      <vt:lpstr>What is Model Context Protocol?</vt:lpstr>
      <vt:lpstr>What is Model Context Protocol?</vt:lpstr>
      <vt:lpstr>PowerPoint Presentation</vt:lpstr>
      <vt:lpstr>FastMCP – Build an MCP in seconds</vt:lpstr>
      <vt:lpstr>Clients; clients everywhere</vt:lpstr>
      <vt:lpstr>Questions?</vt:lpstr>
      <vt:lpstr>MCP Lab Agenda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NANOG Presentation</dc:title>
  <cp:lastModifiedBy>Edward McNair</cp:lastModifiedBy>
  <cp:revision>972</cp:revision>
  <dcterms:modified xsi:type="dcterms:W3CDTF">2026-01-06T20:44:53Z</dcterms:modified>
</cp:coreProperties>
</file>